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svg" ContentType="image/sv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386" r:id="rId3"/>
    <p:sldId id="256" r:id="rId4"/>
    <p:sldId id="327" r:id="rId5"/>
    <p:sldId id="328" r:id="rId6"/>
    <p:sldId id="330" r:id="rId7"/>
    <p:sldId id="398" r:id="rId8"/>
    <p:sldId id="331" r:id="rId9"/>
    <p:sldId id="277" r:id="rId10"/>
    <p:sldId id="278" r:id="rId11"/>
    <p:sldId id="259" r:id="rId12"/>
    <p:sldId id="280" r:id="rId13"/>
    <p:sldId id="281" r:id="rId14"/>
    <p:sldId id="282" r:id="rId15"/>
    <p:sldId id="274" r:id="rId16"/>
    <p:sldId id="272" r:id="rId17"/>
    <p:sldId id="275" r:id="rId18"/>
    <p:sldId id="273" r:id="rId19"/>
    <p:sldId id="388" r:id="rId20"/>
    <p:sldId id="407" r:id="rId21"/>
    <p:sldId id="416" r:id="rId22"/>
    <p:sldId id="372" r:id="rId23"/>
    <p:sldId id="395" r:id="rId24"/>
    <p:sldId id="420" r:id="rId25"/>
    <p:sldId id="419" r:id="rId26"/>
    <p:sldId id="397" r:id="rId27"/>
    <p:sldId id="317" r:id="rId28"/>
    <p:sldId id="418" r:id="rId29"/>
    <p:sldId id="417" r:id="rId30"/>
    <p:sldId id="408" r:id="rId31"/>
    <p:sldId id="399" r:id="rId32"/>
    <p:sldId id="421" r:id="rId33"/>
    <p:sldId id="292" r:id="rId34"/>
    <p:sldId id="267" r:id="rId35"/>
  </p:sldIdLst>
  <p:sldSz cx="12192000" cy="6858000"/>
  <p:notesSz cx="6858000" cy="9144000"/>
  <p:custDataLst>
    <p:tags r:id="rId3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955C"/>
    <a:srgbClr val="243D86"/>
    <a:srgbClr val="FFFFFF"/>
    <a:srgbClr val="313B90"/>
    <a:srgbClr val="3A71AA"/>
    <a:srgbClr val="000000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fill>
          <a:solidFill>
            <a:schemeClr val="accent1">
              <a:alpha val="20000"/>
            </a:schemeClr>
          </a:solidFill>
        </a:fill>
      </a:tcStyle>
    </a:band1H>
    <a:band1V>
      <a:tcStyle>
        <a:fill>
          <a:solidFill>
            <a:schemeClr val="accent1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6622" autoAdjust="0"/>
  </p:normalViewPr>
  <p:slideViewPr>
    <p:cSldViewPr snapToGrid="0" showGuides="1">
      <p:cViewPr varScale="1">
        <p:scale>
          <a:sx n="107" d="100"/>
          <a:sy n="107" d="100"/>
        </p:scale>
        <p:origin x="714" y="114"/>
      </p:cViewPr>
      <p:guideLst>
        <p:guide orient="horz" pos="2228"/>
        <p:guide pos="257"/>
      </p:guideLst>
    </p:cSldViewPr>
  </p:slideViewPr>
  <p:outlineViewPr>
    <p:cViewPr>
      <p:scale>
        <a:sx n="33" d="100"/>
        <a:sy n="33" d="100"/>
      </p:scale>
      <p:origin x="0" y="-438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1828800" cy="18288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tags" Target="tags/tag1.xml" /><Relationship Id="rId37" Type="http://schemas.openxmlformats.org/officeDocument/2006/relationships/presProps" Target="presProps.xml" /><Relationship Id="rId38" Type="http://schemas.openxmlformats.org/officeDocument/2006/relationships/viewProps" Target="viewProps.xml" /><Relationship Id="rId39" Type="http://schemas.openxmlformats.org/officeDocument/2006/relationships/theme" Target="theme/theme1.xml" /><Relationship Id="rId4" Type="http://schemas.openxmlformats.org/officeDocument/2006/relationships/slide" Target="slides/slide2.xml" /><Relationship Id="rId40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7B6CE-7316-492A-955D-D3D491CAFBF3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37759-F39F-4D7E-86A9-B7E1C6A49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118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6DB7-B8F6-4DD6-B626-7B525FF45AE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991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6DB7-B8F6-4DD6-B626-7B525FF45AE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35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60736308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245892575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42487238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2059FE3-D5DD-F764-A9B1-6B78ED237C50}" type="slidenum">
              <a:rPr lang="ru-RU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38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60736308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245892575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42487238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2059FE3-D5DD-F764-A9B1-6B78ED237C50}" type="slidenum">
              <a:rPr lang="ru-RU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08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17666131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7247166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1403508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1636846-EE1C-5B80-2350-2AB5A60B7337}" type="slidenum">
              <a:rPr/>
              <a:t>33</a:t>
            </a:fld>
            <a:endParaRPr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EC540-340D-F4D4-1D2F-98E282B23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C6E32B-5D98-E651-2C94-021382175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9032A7-D057-28E5-7E2A-1527519F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3FA3-73F1-4BAA-A7DE-7D7E18DE68ED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6EFAE1-F7ED-E467-56EF-CC4A76A08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AA8916-90B2-C0CC-0E42-BE48EBB00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E0B7-A8C9-42CE-98AB-DAC069E08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3920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05EFCF-2137-4F26-8BD3-B2917FB17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 b="0">
                <a:latin typeface="Montserrat" pitchFamily="2" charset="-52"/>
              </a:defRPr>
            </a:lvl1pPr>
            <a:lvl2pPr>
              <a:defRPr sz="1600" b="0">
                <a:latin typeface="Montserrat" pitchFamily="2" charset="-52"/>
              </a:defRPr>
            </a:lvl2pPr>
            <a:lvl3pPr>
              <a:defRPr sz="1600" b="0">
                <a:latin typeface="Montserrat" pitchFamily="2" charset="-52"/>
              </a:defRPr>
            </a:lvl3pPr>
            <a:lvl4pPr>
              <a:defRPr sz="1600" b="0">
                <a:latin typeface="Montserrat" pitchFamily="2" charset="-52"/>
              </a:defRPr>
            </a:lvl4pPr>
            <a:lvl5pPr>
              <a:defRPr sz="1600" b="0">
                <a:latin typeface="Montserrat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04ABD4-450B-D549-1365-05EA5D638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3FA3-73F1-4BAA-A7DE-7D7E18DE68ED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C30CA-8194-FE50-5F5D-785472EBB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814089-CE18-ACD8-7A64-EF9E18A04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E0B7-A8C9-42CE-98AB-DAC069E0816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59CD452-5BC0-ED1F-7108-C686783FDF5A}"/>
              </a:ext>
            </a:extLst>
          </p:cNvPr>
          <p:cNvCxnSpPr/>
          <p:nvPr userDrawn="1"/>
        </p:nvCxnSpPr>
        <p:spPr>
          <a:xfrm>
            <a:off x="4405878" y="363202"/>
            <a:ext cx="5930721" cy="0"/>
          </a:xfrm>
          <a:prstGeom prst="line">
            <a:avLst/>
          </a:prstGeom>
          <a:ln w="19050">
            <a:solidFill>
              <a:srgbClr val="AF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>
            <a:extLst>
              <a:ext uri="{FF2B5EF4-FFF2-40B4-BE49-F238E27FC236}">
                <a16:creationId xmlns:a16="http://schemas.microsoft.com/office/drawing/2014/main" id="{F54550CD-8DC4-E0F1-FC23-D78838953FA9}"/>
              </a:ext>
            </a:extLst>
          </p:cNvPr>
          <p:cNvSpPr txBox="1"/>
          <p:nvPr userDrawn="1"/>
        </p:nvSpPr>
        <p:spPr>
          <a:xfrm>
            <a:off x="10232463" y="6432999"/>
            <a:ext cx="1628064" cy="20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 algn="ctr">
              <a:lnSpc>
                <a:spcPts val="1867"/>
              </a:lnSpc>
              <a:defRPr sz="800" b="1">
                <a:solidFill>
                  <a:srgbClr val="AF955C"/>
                </a:solidFill>
                <a:latin typeface="Montserrat" pitchFamily="2" charset="-52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err="1"/>
              <a:t>Екатеринбург 202</a:t>
            </a:r>
            <a:r>
              <a:rPr lang="ru-RU"/>
              <a:t>5</a:t>
            </a:r>
            <a:endParaRPr lang="en-US"/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B12D56DA-B185-202E-81B8-413927FFF754}"/>
              </a:ext>
            </a:extLst>
          </p:cNvPr>
          <p:cNvSpPr txBox="1"/>
          <p:nvPr userDrawn="1"/>
        </p:nvSpPr>
        <p:spPr>
          <a:xfrm>
            <a:off x="358567" y="217515"/>
            <a:ext cx="3988053" cy="20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67"/>
              </a:lnSpc>
            </a:pPr>
            <a:r>
              <a:rPr lang="en-US" sz="800" b="1">
                <a:solidFill>
                  <a:srgbClr val="AF955C"/>
                </a:solidFill>
                <a:latin typeface="Montserrat" pitchFamily="2" charset="-52"/>
                <a:cs typeface="Arial" panose="020b0604020202020204" pitchFamily="34" charset="0"/>
              </a:rPr>
              <a:t>Фонд поддержки талантливых детей и молодежи «Золотое сечение»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BAE45A7-CE9D-4F63-F089-A05C3316839F}"/>
              </a:ext>
            </a:extLst>
          </p:cNvPr>
          <p:cNvCxnSpPr/>
          <p:nvPr userDrawn="1"/>
        </p:nvCxnSpPr>
        <p:spPr>
          <a:xfrm rot="16200000">
            <a:off x="8868074" y="3390362"/>
            <a:ext cx="5930721" cy="0"/>
          </a:xfrm>
          <a:prstGeom prst="line">
            <a:avLst/>
          </a:prstGeom>
          <a:ln w="19050">
            <a:solidFill>
              <a:srgbClr val="AF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C55A3-6A0B-9CEA-5660-A21396E91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9227" y="252000"/>
            <a:ext cx="5797972" cy="667323"/>
          </a:xfrm>
          <a:solidFill>
            <a:schemeClr val="bg1"/>
          </a:solidFill>
        </p:spPr>
        <p:txBody>
          <a:bodyPr anchor="t"/>
          <a:lstStyle>
            <a:lvl1pPr algn="r">
              <a:defRPr b="1">
                <a:solidFill>
                  <a:srgbClr val="AF955C"/>
                </a:solidFill>
                <a:latin typeface="Gilroy" panose="00000300000000000000" pitchFamily="2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7950987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EA4FE6-6F7A-F2B5-4246-6CE1030C5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3FA3-73F1-4BAA-A7DE-7D7E18DE68ED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B7D099-B4F3-9B47-E787-AEED4649A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66210A-9EAA-6563-0780-F9C4BE57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E0B7-A8C9-42CE-98AB-DAC069E08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2446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61709-BAA6-54C1-F08F-BF35AE64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8B0A74-F365-4D4C-0B1A-226DAD417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E349C-FA6E-82DF-BA43-9EF2CED071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EA3FA3-73F1-4BAA-A7DE-7D7E18DE68ED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BB1B7C-9B97-3A7C-963C-8FA95D709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3666A6-7758-819F-7CD1-465C692D0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31E0B7-A8C9-42CE-98AB-DAC069E08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36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hyperlink" Target="mailto:contact@zsfond.ru" TargetMode="External" /><Relationship Id="rId8" Type="http://schemas.openxmlformats.org/officeDocument/2006/relationships/hyperlink" Target="https://zsfond.ru/dlya-municzipalitetov/" TargetMode="Ex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hyperlink" Target="https://zsfond.ru/science/remote/course/?course-id=96fd3b0a-ca7b-44c8-a013-444132b2d30f" TargetMode="External" /><Relationship Id="rId3" Type="http://schemas.openxmlformats.org/officeDocument/2006/relationships/image" Target="../media/image7.png" /><Relationship Id="rId4" Type="http://schemas.openxmlformats.org/officeDocument/2006/relationships/image" Target="../media/image19.jpeg" /><Relationship Id="rId5" Type="http://schemas.openxmlformats.org/officeDocument/2006/relationships/image" Target="../media/image20.png" /><Relationship Id="rId6" Type="http://schemas.openxmlformats.org/officeDocument/2006/relationships/hyperlink" Target="https://zsfond.ru/konkursy/sovmestnye-matematicheskie-obrazovatelnye-programmy-ocz-sirius-i-regionalnyh-czentrov/" TargetMode="Externa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1.jpeg" /><Relationship Id="rId3" Type="http://schemas.openxmlformats.org/officeDocument/2006/relationships/image" Target="../media/image7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1.jpeg" /><Relationship Id="rId3" Type="http://schemas.openxmlformats.org/officeDocument/2006/relationships/image" Target="../media/image7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ereg.zsfond.ru/#/quals/orders?courseid=b51c027d-8978-40f6-b99b-0eca7c5c9c12" TargetMode="External" /><Relationship Id="rId3" Type="http://schemas.openxmlformats.org/officeDocument/2006/relationships/image" Target="../media/image7.png" /><Relationship Id="rId4" Type="http://schemas.openxmlformats.org/officeDocument/2006/relationships/image" Target="../media/image22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3.png" /><Relationship Id="rId3" Type="http://schemas.openxmlformats.org/officeDocument/2006/relationships/image" Target="../media/image24.png" /><Relationship Id="rId4" Type="http://schemas.openxmlformats.org/officeDocument/2006/relationships/image" Target="../media/image7.png" /><Relationship Id="rId5" Type="http://schemas.openxmlformats.org/officeDocument/2006/relationships/image" Target="../media/image25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Relationship Id="rId4" Type="http://schemas.openxmlformats.org/officeDocument/2006/relationships/image" Target="../media/image28.jpeg" /><Relationship Id="rId5" Type="http://schemas.openxmlformats.org/officeDocument/2006/relationships/image" Target="../media/image29.jpeg" /><Relationship Id="rId6" Type="http://schemas.openxmlformats.org/officeDocument/2006/relationships/image" Target="../media/image7.png" /><Relationship Id="rId7" Type="http://schemas.openxmlformats.org/officeDocument/2006/relationships/image" Target="../media/image2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0.png" /><Relationship Id="rId3" Type="http://schemas.openxmlformats.org/officeDocument/2006/relationships/image" Target="../media/image31.png" /><Relationship Id="rId4" Type="http://schemas.openxmlformats.org/officeDocument/2006/relationships/image" Target="../media/image7.png" /><Relationship Id="rId5" Type="http://schemas.openxmlformats.org/officeDocument/2006/relationships/image" Target="../media/image25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2.jpeg" /><Relationship Id="rId3" Type="http://schemas.openxmlformats.org/officeDocument/2006/relationships/image" Target="../media/image7.png" /><Relationship Id="rId4" Type="http://schemas.openxmlformats.org/officeDocument/2006/relationships/image" Target="../media/image25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Relationship Id="rId3" Type="http://schemas.openxmlformats.org/officeDocument/2006/relationships/image" Target="../media/image34.png" /><Relationship Id="rId4" Type="http://schemas.openxmlformats.org/officeDocument/2006/relationships/image" Target="../media/image35.png" /><Relationship Id="rId5" Type="http://schemas.openxmlformats.org/officeDocument/2006/relationships/image" Target="../media/image36.png" /><Relationship Id="rId6" Type="http://schemas.openxmlformats.org/officeDocument/2006/relationships/image" Target="../media/image37.png" /><Relationship Id="rId7" Type="http://schemas.openxmlformats.org/officeDocument/2006/relationships/image" Target="../media/image38.png" /><Relationship Id="rId8" Type="http://schemas.openxmlformats.org/officeDocument/2006/relationships/hyperlink" Target="https://zsfond.ru/shahmaty-v-shkolah/" TargetMode="Externa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46.png" /><Relationship Id="rId11" Type="http://schemas.openxmlformats.org/officeDocument/2006/relationships/image" Target="../media/image47.png" /><Relationship Id="rId12" Type="http://schemas.openxmlformats.org/officeDocument/2006/relationships/image" Target="../media/image48.jpeg" /><Relationship Id="rId13" Type="http://schemas.openxmlformats.org/officeDocument/2006/relationships/image" Target="../media/image49.jpeg" /><Relationship Id="rId14" Type="http://schemas.openxmlformats.org/officeDocument/2006/relationships/image" Target="../media/image7.png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9.png" /><Relationship Id="rId4" Type="http://schemas.openxmlformats.org/officeDocument/2006/relationships/image" Target="../media/image40.png" /><Relationship Id="rId5" Type="http://schemas.openxmlformats.org/officeDocument/2006/relationships/image" Target="../media/image41.png" /><Relationship Id="rId6" Type="http://schemas.openxmlformats.org/officeDocument/2006/relationships/image" Target="../media/image42.png" /><Relationship Id="rId7" Type="http://schemas.openxmlformats.org/officeDocument/2006/relationships/image" Target="../media/image43.jpeg" /><Relationship Id="rId8" Type="http://schemas.openxmlformats.org/officeDocument/2006/relationships/image" Target="../media/image44.png" /><Relationship Id="rId9" Type="http://schemas.openxmlformats.org/officeDocument/2006/relationships/image" Target="../media/image4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7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0.jpeg" /><Relationship Id="rId3" Type="http://schemas.openxmlformats.org/officeDocument/2006/relationships/image" Target="../media/image51.jpeg" /><Relationship Id="rId4" Type="http://schemas.openxmlformats.org/officeDocument/2006/relationships/image" Target="../media/image52.png" /><Relationship Id="rId5" Type="http://schemas.openxmlformats.org/officeDocument/2006/relationships/image" Target="../media/image53.jpeg" /><Relationship Id="rId6" Type="http://schemas.openxmlformats.org/officeDocument/2006/relationships/hyperlink" Target="mailto:om1@zsfond.ru" TargetMode="External" /><Relationship Id="rId7" Type="http://schemas.openxmlformats.org/officeDocument/2006/relationships/image" Target="../media/image54.jpeg" /><Relationship Id="rId8" Type="http://schemas.openxmlformats.org/officeDocument/2006/relationships/image" Target="../media/image55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6.png" /><Relationship Id="rId3" Type="http://schemas.openxmlformats.org/officeDocument/2006/relationships/image" Target="../media/image57.png" /><Relationship Id="rId4" Type="http://schemas.openxmlformats.org/officeDocument/2006/relationships/image" Target="../media/image58.jpeg" /><Relationship Id="rId5" Type="http://schemas.openxmlformats.org/officeDocument/2006/relationships/image" Target="../media/image59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0.jpeg" /><Relationship Id="rId3" Type="http://schemas.openxmlformats.org/officeDocument/2006/relationships/image" Target="../media/image61.jpeg" /><Relationship Id="rId4" Type="http://schemas.openxmlformats.org/officeDocument/2006/relationships/image" Target="../media/image62.jpeg" /><Relationship Id="rId5" Type="http://schemas.openxmlformats.org/officeDocument/2006/relationships/image" Target="../media/image63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4.jpeg" /><Relationship Id="rId3" Type="http://schemas.openxmlformats.org/officeDocument/2006/relationships/image" Target="../media/image65.jpeg" /><Relationship Id="rId4" Type="http://schemas.openxmlformats.org/officeDocument/2006/relationships/image" Target="../media/image66.jpeg" /><Relationship Id="rId5" Type="http://schemas.openxmlformats.org/officeDocument/2006/relationships/image" Target="../media/image67.png" /><Relationship Id="rId6" Type="http://schemas.openxmlformats.org/officeDocument/2006/relationships/image" Target="../media/image68.png" /><Relationship Id="rId7" Type="http://schemas.openxmlformats.org/officeDocument/2006/relationships/image" Target="../media/image69.png" /><Relationship Id="rId8" Type="http://schemas.openxmlformats.org/officeDocument/2006/relationships/image" Target="../media/image70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1.jpeg" /><Relationship Id="rId3" Type="http://schemas.openxmlformats.org/officeDocument/2006/relationships/image" Target="../media/image72.jpeg" /><Relationship Id="rId4" Type="http://schemas.openxmlformats.org/officeDocument/2006/relationships/image" Target="../media/image66.jpeg" /><Relationship Id="rId5" Type="http://schemas.openxmlformats.org/officeDocument/2006/relationships/image" Target="../media/image73.png" /><Relationship Id="rId6" Type="http://schemas.openxmlformats.org/officeDocument/2006/relationships/image" Target="../media/image74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5.png" /><Relationship Id="rId3" Type="http://schemas.openxmlformats.org/officeDocument/2006/relationships/image" Target="../media/image76.png" /><Relationship Id="rId4" Type="http://schemas.openxmlformats.org/officeDocument/2006/relationships/image" Target="../media/image77.jpeg" /><Relationship Id="rId5" Type="http://schemas.openxmlformats.org/officeDocument/2006/relationships/image" Target="../media/image78.png" /><Relationship Id="rId6" Type="http://schemas.openxmlformats.org/officeDocument/2006/relationships/image" Target="../media/image79.png" /><Relationship Id="rId7" Type="http://schemas.openxmlformats.org/officeDocument/2006/relationships/hyperlink" Target="mailto:om1@zsfond.ru" TargetMode="External" /><Relationship Id="rId8" Type="http://schemas.openxmlformats.org/officeDocument/2006/relationships/image" Target="../media/image80.jpeg" /><Relationship Id="rId9" Type="http://schemas.openxmlformats.org/officeDocument/2006/relationships/image" Target="../media/image81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2.png" /><Relationship Id="rId3" Type="http://schemas.openxmlformats.org/officeDocument/2006/relationships/image" Target="../media/image83.jpeg" /><Relationship Id="rId4" Type="http://schemas.openxmlformats.org/officeDocument/2006/relationships/image" Target="../media/image84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85.jpeg" /><Relationship Id="rId4" Type="http://schemas.openxmlformats.org/officeDocument/2006/relationships/image" Target="../media/image86.jpeg" /><Relationship Id="rId5" Type="http://schemas.openxmlformats.org/officeDocument/2006/relationships/image" Target="../media/image87.png" /><Relationship Id="rId6" Type="http://schemas.openxmlformats.org/officeDocument/2006/relationships/hyperlink" Target="mailto:om7@zsfond.ru" TargetMode="Externa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8.jpeg" /><Relationship Id="rId3" Type="http://schemas.openxmlformats.org/officeDocument/2006/relationships/image" Target="../media/image89.jpeg" /><Relationship Id="rId4" Type="http://schemas.openxmlformats.org/officeDocument/2006/relationships/image" Target="../media/image90.png" /><Relationship Id="rId5" Type="http://schemas.openxmlformats.org/officeDocument/2006/relationships/hyperlink" Target="mailto:om7@zsfond.ru" TargetMode="External" /><Relationship Id="rId6" Type="http://schemas.openxmlformats.org/officeDocument/2006/relationships/image" Target="../media/image91.jpeg" /><Relationship Id="rId7" Type="http://schemas.openxmlformats.org/officeDocument/2006/relationships/image" Target="../media/image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8.png" /><Relationship Id="rId4" Type="http://schemas.openxmlformats.org/officeDocument/2006/relationships/image" Target="../media/image10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92.png" /><Relationship Id="rId4" Type="http://schemas.openxmlformats.org/officeDocument/2006/relationships/image" Target="../media/image93.jpeg" /><Relationship Id="rId5" Type="http://schemas.openxmlformats.org/officeDocument/2006/relationships/image" Target="../media/image94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7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mailto:olymp-9@zsfond.ru" TargetMode="External" /><Relationship Id="rId4" Type="http://schemas.openxmlformats.org/officeDocument/2006/relationships/image" Target="../media/image7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95.jpeg" /><Relationship Id="rId4" Type="http://schemas.openxmlformats.org/officeDocument/2006/relationships/image" Target="../media/image96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Relationship Id="rId3" Type="http://schemas.openxmlformats.org/officeDocument/2006/relationships/image" Target="../media/image7.png" /><Relationship Id="rId4" Type="http://schemas.openxmlformats.org/officeDocument/2006/relationships/image" Target="../media/image8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8.png" /><Relationship Id="rId4" Type="http://schemas.openxmlformats.org/officeDocument/2006/relationships/image" Target="../media/image10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jpeg" /><Relationship Id="rId6" Type="http://schemas.openxmlformats.org/officeDocument/2006/relationships/hyperlink" Target="mailto:contact@zsfond.ru" TargetMode="Externa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Relationship Id="rId3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3.png" /><Relationship Id="rId3" Type="http://schemas.openxmlformats.org/officeDocument/2006/relationships/image" Target="../media/image14.svg" /><Relationship Id="rId4" Type="http://schemas.openxmlformats.org/officeDocument/2006/relationships/image" Target="../media/image15.png" /><Relationship Id="rId5" Type="http://schemas.openxmlformats.org/officeDocument/2006/relationships/image" Target="../media/image16.svg" /><Relationship Id="rId6" Type="http://schemas.openxmlformats.org/officeDocument/2006/relationships/image" Target="../media/image17.png" /><Relationship Id="rId7" Type="http://schemas.openxmlformats.org/officeDocument/2006/relationships/image" Target="../media/image18.svg" /><Relationship Id="rId8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698761-163D-4DC3-8692-ECD807EE2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8" y="0"/>
            <a:ext cx="4486480" cy="6729720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70449E74-3663-4A2A-B757-10409920C7E2}"/>
              </a:ext>
            </a:extLst>
          </p:cNvPr>
          <p:cNvCxnSpPr/>
          <p:nvPr/>
        </p:nvCxnSpPr>
        <p:spPr>
          <a:xfrm flipH="1">
            <a:off x="5905267" y="4408547"/>
            <a:ext cx="0" cy="2426215"/>
          </a:xfrm>
          <a:prstGeom prst="line">
            <a:avLst/>
          </a:prstGeom>
          <a:ln>
            <a:solidFill>
              <a:srgbClr val="B59A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6BB3CB6-C15C-4F1A-AD05-D5F5FF8CBF97}"/>
              </a:ext>
            </a:extLst>
          </p:cNvPr>
          <p:cNvSpPr txBox="1"/>
          <p:nvPr/>
        </p:nvSpPr>
        <p:spPr>
          <a:xfrm>
            <a:off x="5823509" y="2327642"/>
            <a:ext cx="5613472" cy="2060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>
                <a:solidFill>
                  <a:schemeClr val="bg1"/>
                </a:solidFill>
                <a:effectLst/>
                <a:latin typeface="Montserrat" pitchFamily="2" charset="-52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20000"/>
              </a:lnSpc>
            </a:pPr>
            <a:r>
              <a:rPr lang="ru-RU" sz="1800">
                <a:solidFill>
                  <a:schemeClr val="tx1"/>
                </a:solidFill>
                <a:latin typeface="Gilroy" panose="00000300000000000000" pitchFamily="2" charset="-52"/>
              </a:rPr>
              <a:t>График рабочих совещаний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>
                <a:solidFill>
                  <a:schemeClr val="tx1"/>
                </a:solidFill>
                <a:latin typeface="Gilroy" panose="00000300000000000000" pitchFamily="2" charset="-52"/>
              </a:rPr>
              <a:t>2.10.2025, 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>
                <a:solidFill>
                  <a:schemeClr val="tx1"/>
                </a:solidFill>
                <a:latin typeface="Gilroy" panose="00000300000000000000" pitchFamily="2" charset="-52"/>
              </a:rPr>
              <a:t>30.10.2025, 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>
                <a:solidFill>
                  <a:schemeClr val="tx1"/>
                </a:solidFill>
                <a:latin typeface="Gilroy" panose="00000300000000000000" pitchFamily="2" charset="-52"/>
              </a:rPr>
              <a:t>20.11.2025, 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>
                <a:solidFill>
                  <a:schemeClr val="tx1"/>
                </a:solidFill>
                <a:latin typeface="Gilroy" panose="00000300000000000000" pitchFamily="2" charset="-52"/>
              </a:rPr>
              <a:t>18.12.2025</a:t>
            </a:r>
            <a:endParaRPr lang="ru-RU" sz="1800">
              <a:solidFill>
                <a:schemeClr val="tx1"/>
              </a:solidFill>
              <a:latin typeface="Gilroy" panose="00000300000000000000" pitchFamily="2" charset="-52"/>
            </a:endParaRPr>
          </a:p>
          <a:p>
            <a:pPr lvl="0">
              <a:lnSpc>
                <a:spcPct val="120000"/>
              </a:lnSpc>
            </a:pPr>
            <a:endParaRPr lang="ru-RU" sz="1800">
              <a:solidFill>
                <a:schemeClr val="tx1"/>
              </a:solidFill>
              <a:latin typeface="Gilroy" panose="00000300000000000000" pitchFamily="2" charset="-52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92447CC-A4DE-8408-A128-6E74E69354F2}"/>
              </a:ext>
            </a:extLst>
          </p:cNvPr>
          <p:cNvSpPr/>
          <p:nvPr/>
        </p:nvSpPr>
        <p:spPr>
          <a:xfrm>
            <a:off x="6601904" y="8775752"/>
            <a:ext cx="46307" cy="4478909"/>
          </a:xfrm>
          <a:prstGeom prst="rect">
            <a:avLst/>
          </a:pr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413EB55-FD25-4965-A5B1-24747EE98F80}"/>
              </a:ext>
            </a:extLst>
          </p:cNvPr>
          <p:cNvSpPr/>
          <p:nvPr/>
        </p:nvSpPr>
        <p:spPr>
          <a:xfrm flipH="1">
            <a:off x="3885655" y="8775752"/>
            <a:ext cx="46307" cy="4478909"/>
          </a:xfrm>
          <a:prstGeom prst="rect">
            <a:avLst/>
          </a:prstGeom>
          <a:solidFill>
            <a:srgbClr val="769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6C81833-2FFD-14C6-5FC4-DB95E02408BD}"/>
              </a:ext>
            </a:extLst>
          </p:cNvPr>
          <p:cNvSpPr/>
          <p:nvPr/>
        </p:nvSpPr>
        <p:spPr>
          <a:xfrm>
            <a:off x="9448993" y="8773034"/>
            <a:ext cx="45719" cy="4481627"/>
          </a:xfrm>
          <a:prstGeom prst="rect">
            <a:avLst/>
          </a:prstGeom>
          <a:solidFill>
            <a:srgbClr val="E3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0EF0A0B-87AD-2828-BB0A-4938A21FA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63"/>
          <a:stretch>
            <a:fillRect/>
          </a:stretch>
        </p:blipFill>
        <p:spPr>
          <a:xfrm>
            <a:off x="971832" y="7301954"/>
            <a:ext cx="848072" cy="96046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7F8EB27-621A-3E60-5E02-45138B76A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72"/>
          <a:stretch>
            <a:fillRect/>
          </a:stretch>
        </p:blipFill>
        <p:spPr>
          <a:xfrm>
            <a:off x="3866621" y="7300158"/>
            <a:ext cx="848072" cy="96725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A8F1D56-B0F3-2BB6-8691-5830A94A1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72"/>
          <a:stretch>
            <a:fillRect/>
          </a:stretch>
        </p:blipFill>
        <p:spPr>
          <a:xfrm>
            <a:off x="6582870" y="7300158"/>
            <a:ext cx="845724" cy="96725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7C96643-3FAA-819C-CF58-45DF7B8F25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29"/>
          <a:stretch>
            <a:fillRect/>
          </a:stretch>
        </p:blipFill>
        <p:spPr>
          <a:xfrm>
            <a:off x="9426472" y="7341393"/>
            <a:ext cx="770206" cy="81120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D4E4977-8863-953E-CBAB-EDA157A5E869}"/>
              </a:ext>
            </a:extLst>
          </p:cNvPr>
          <p:cNvSpPr txBox="1"/>
          <p:nvPr/>
        </p:nvSpPr>
        <p:spPr>
          <a:xfrm>
            <a:off x="869767" y="8266667"/>
            <a:ext cx="978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Montserrat" pitchFamily="2" charset="-52"/>
                <a:ea typeface="Calibri" panose="020f0502020204030204" pitchFamily="34" charset="0"/>
                <a:cs typeface="Arial" panose="020b0604020202020204" pitchFamily="34" charset="0"/>
              </a:rPr>
              <a:t>НАУКА</a:t>
            </a:r>
            <a:endParaRPr lang="ru-RU" sz="1600" b="1">
              <a:solidFill>
                <a:srgbClr val="00B9C7"/>
              </a:solidFill>
              <a:effectLst/>
              <a:latin typeface="Montserrat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190FEC-D99E-8781-59B0-EA529D3FC044}"/>
              </a:ext>
            </a:extLst>
          </p:cNvPr>
          <p:cNvSpPr txBox="1"/>
          <p:nvPr/>
        </p:nvSpPr>
        <p:spPr>
          <a:xfrm>
            <a:off x="3752373" y="8266667"/>
            <a:ext cx="1790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effectLst/>
                <a:latin typeface="Montserrat" pitchFamily="2" charset="-52"/>
                <a:ea typeface="Calibri" panose="020f0502020204030204" pitchFamily="34" charset="0"/>
                <a:cs typeface="Arial" panose="020b0604020202020204" pitchFamily="34" charset="0"/>
              </a:rPr>
              <a:t>ИСКУССТВО</a:t>
            </a:r>
            <a:endParaRPr lang="ru-RU" sz="1600" b="1">
              <a:solidFill>
                <a:srgbClr val="00B9C7"/>
              </a:solidFill>
              <a:effectLst/>
              <a:latin typeface="Montserrat" pitchFamily="2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8DAA29-A371-119E-07A4-DAD592EFF7D8}"/>
              </a:ext>
            </a:extLst>
          </p:cNvPr>
          <p:cNvSpPr txBox="1"/>
          <p:nvPr/>
        </p:nvSpPr>
        <p:spPr>
          <a:xfrm>
            <a:off x="6468686" y="8266667"/>
            <a:ext cx="1321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effectLst/>
                <a:latin typeface="Montserrat" pitchFamily="2" charset="-52"/>
                <a:ea typeface="Calibri" panose="020f0502020204030204" pitchFamily="34" charset="0"/>
                <a:cs typeface="Arial" panose="020b0604020202020204" pitchFamily="34" charset="0"/>
              </a:rPr>
              <a:t>СПОРТ</a:t>
            </a:r>
            <a:endParaRPr lang="ru-RU" sz="1600" b="1">
              <a:solidFill>
                <a:srgbClr val="00B9C7"/>
              </a:solidFill>
              <a:effectLst/>
              <a:latin typeface="Montserrat" pitchFamily="2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6DB9B3-1E68-EF73-DA4C-64C63DFDC4FC}"/>
              </a:ext>
            </a:extLst>
          </p:cNvPr>
          <p:cNvSpPr txBox="1"/>
          <p:nvPr/>
        </p:nvSpPr>
        <p:spPr>
          <a:xfrm>
            <a:off x="9322139" y="8143557"/>
            <a:ext cx="2065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effectLst/>
                <a:latin typeface="Montserrat" pitchFamily="2" charset="-52"/>
                <a:ea typeface="Calibri" panose="020f0502020204030204" pitchFamily="34" charset="0"/>
                <a:cs typeface="Arial" panose="020b0604020202020204" pitchFamily="34" charset="0"/>
              </a:rPr>
              <a:t>НАРОДНЫЕ</a:t>
            </a:r>
          </a:p>
          <a:p>
            <a:r>
              <a:rPr lang="ru-RU" sz="1600" b="1">
                <a:solidFill>
                  <a:schemeClr val="bg1"/>
                </a:solidFill>
                <a:latin typeface="Montserrat" pitchFamily="2" charset="-52"/>
                <a:ea typeface="Calibri" panose="020f0502020204030204" pitchFamily="34" charset="0"/>
                <a:cs typeface="Arial" panose="020b0604020202020204" pitchFamily="34" charset="0"/>
              </a:rPr>
              <a:t>ПРОМЫСЛЫ</a:t>
            </a:r>
            <a:endParaRPr lang="ru-RU" sz="1600" b="1">
              <a:solidFill>
                <a:srgbClr val="00B9C7"/>
              </a:solidFill>
              <a:effectLst/>
              <a:latin typeface="Montserrat" pitchFamily="2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7459F44-06DF-2861-A4A3-1B9F6F708974}"/>
              </a:ext>
            </a:extLst>
          </p:cNvPr>
          <p:cNvSpPr txBox="1"/>
          <p:nvPr/>
        </p:nvSpPr>
        <p:spPr>
          <a:xfrm>
            <a:off x="9622092" y="8912302"/>
            <a:ext cx="1173719" cy="346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>
                <a:solidFill>
                  <a:schemeClr val="bg1"/>
                </a:solidFill>
                <a:latin typeface="Montserrat" pitchFamily="2" charset="-52"/>
              </a:rPr>
              <a:t>АРТ ДЕКО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6F07E56-685B-9488-213A-CBC7E80528D6}"/>
              </a:ext>
            </a:extLst>
          </p:cNvPr>
          <p:cNvSpPr txBox="1"/>
          <p:nvPr/>
        </p:nvSpPr>
        <p:spPr>
          <a:xfrm>
            <a:off x="3963253" y="8912302"/>
            <a:ext cx="2089033" cy="3147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>
                <a:solidFill>
                  <a:schemeClr val="bg1"/>
                </a:solidFill>
                <a:latin typeface="Montserrat" pitchFamily="2" charset="-52"/>
              </a:rPr>
              <a:t>Живая классика</a:t>
            </a:r>
          </a:p>
          <a:p>
            <a:pPr>
              <a:lnSpc>
                <a:spcPct val="130000"/>
              </a:lnSpc>
            </a:pPr>
            <a:endParaRPr lang="ru-RU" sz="1400" b="1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ct val="130000"/>
              </a:lnSpc>
            </a:pPr>
            <a:r>
              <a:rPr lang="ru-RU" sz="1400" b="1">
                <a:solidFill>
                  <a:schemeClr val="bg1"/>
                </a:solidFill>
                <a:latin typeface="Montserrat" pitchFamily="2" charset="-52"/>
              </a:rPr>
              <a:t>Золотая нота</a:t>
            </a:r>
          </a:p>
          <a:p>
            <a:pPr>
              <a:lnSpc>
                <a:spcPct val="130000"/>
              </a:lnSpc>
            </a:pPr>
            <a:endParaRPr lang="ru-RU" sz="1400" b="1">
              <a:solidFill>
                <a:schemeClr val="bg1"/>
              </a:solidFill>
              <a:latin typeface="Montserrat" pitchFamily="2" charset="-52"/>
            </a:endParaRPr>
          </a:p>
          <a:p>
            <a:pPr>
              <a:lnSpc>
                <a:spcPct val="130000"/>
              </a:lnSpc>
            </a:pPr>
            <a:r>
              <a:rPr lang="ru-RU" sz="1400" b="1">
                <a:solidFill>
                  <a:schemeClr val="bg1"/>
                </a:solidFill>
                <a:latin typeface="Montserrat" pitchFamily="2" charset="-52"/>
              </a:rPr>
              <a:t>Первая полоса</a:t>
            </a:r>
          </a:p>
          <a:p>
            <a:pPr>
              <a:lnSpc>
                <a:spcPct val="130000"/>
              </a:lnSpc>
            </a:pPr>
            <a:endParaRPr lang="ru-RU" sz="1400" b="1">
              <a:solidFill>
                <a:schemeClr val="bg1"/>
              </a:solidFill>
              <a:latin typeface="Montserrat" pitchFamily="2" charset="-52"/>
            </a:endParaRPr>
          </a:p>
          <a:p>
            <a:pPr>
              <a:lnSpc>
                <a:spcPct val="130000"/>
              </a:lnSpc>
            </a:pPr>
            <a:r>
              <a:rPr lang="ru-RU" sz="1400" b="1">
                <a:solidFill>
                  <a:schemeClr val="bg1"/>
                </a:solidFill>
                <a:latin typeface="Montserrat" pitchFamily="2" charset="-52"/>
              </a:rPr>
              <a:t>Конкурс подкастов</a:t>
            </a:r>
          </a:p>
          <a:p>
            <a:pPr>
              <a:lnSpc>
                <a:spcPct val="130000"/>
              </a:lnSpc>
            </a:pPr>
            <a:endParaRPr lang="ru-RU" sz="1400" b="1">
              <a:solidFill>
                <a:schemeClr val="bg1"/>
              </a:solidFill>
              <a:latin typeface="Montserrat" pitchFamily="2" charset="-52"/>
            </a:endParaRPr>
          </a:p>
          <a:p>
            <a:pPr>
              <a:lnSpc>
                <a:spcPct val="130000"/>
              </a:lnSpc>
            </a:pPr>
            <a:r>
              <a:rPr lang="ru-RU" sz="1400" b="1">
                <a:solidFill>
                  <a:schemeClr val="bg1"/>
                </a:solidFill>
                <a:latin typeface="Montserrat" pitchFamily="2" charset="-52"/>
              </a:rPr>
              <a:t>Конкурс</a:t>
            </a:r>
          </a:p>
          <a:p>
            <a:pPr>
              <a:lnSpc>
                <a:spcPct val="130000"/>
              </a:lnSpc>
            </a:pPr>
            <a:r>
              <a:rPr lang="ru-RU" sz="1400" b="1">
                <a:solidFill>
                  <a:schemeClr val="bg1"/>
                </a:solidFill>
                <a:latin typeface="Montserrat" pitchFamily="2" charset="-52"/>
              </a:rPr>
              <a:t>изобразительного </a:t>
            </a:r>
          </a:p>
          <a:p>
            <a:pPr>
              <a:lnSpc>
                <a:spcPct val="130000"/>
              </a:lnSpc>
            </a:pPr>
            <a:r>
              <a:rPr lang="ru-RU" sz="1400" b="1">
                <a:solidFill>
                  <a:schemeClr val="bg1"/>
                </a:solidFill>
                <a:latin typeface="Montserrat" pitchFamily="2" charset="-52"/>
              </a:rPr>
              <a:t>творчества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9C0EB7F-2F9C-8AD7-5018-B8C8AC3DCD50}"/>
              </a:ext>
            </a:extLst>
          </p:cNvPr>
          <p:cNvSpPr txBox="1"/>
          <p:nvPr/>
        </p:nvSpPr>
        <p:spPr>
          <a:xfrm>
            <a:off x="1065832" y="8912302"/>
            <a:ext cx="2053338" cy="398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>
                <a:solidFill>
                  <a:schemeClr val="bg1"/>
                </a:solidFill>
                <a:latin typeface="Montserrat" pitchFamily="2" charset="-52"/>
              </a:rPr>
              <a:t>Всероссийская </a:t>
            </a:r>
          </a:p>
          <a:p>
            <a:pPr>
              <a:lnSpc>
                <a:spcPct val="130000"/>
              </a:lnSpc>
            </a:pPr>
            <a:r>
              <a:rPr lang="ru-RU" sz="1400" b="1">
                <a:solidFill>
                  <a:schemeClr val="bg1"/>
                </a:solidFill>
                <a:latin typeface="Montserrat" pitchFamily="2" charset="-52"/>
              </a:rPr>
              <a:t>олимпиада </a:t>
            </a:r>
          </a:p>
          <a:p>
            <a:pPr>
              <a:lnSpc>
                <a:spcPct val="130000"/>
              </a:lnSpc>
            </a:pPr>
            <a:r>
              <a:rPr lang="ru-RU" sz="1400" b="1">
                <a:solidFill>
                  <a:schemeClr val="bg1"/>
                </a:solidFill>
                <a:latin typeface="Montserrat" pitchFamily="2" charset="-52"/>
              </a:rPr>
              <a:t>Школьников</a:t>
            </a:r>
          </a:p>
          <a:p>
            <a:pPr>
              <a:lnSpc>
                <a:spcPct val="130000"/>
              </a:lnSpc>
            </a:pPr>
            <a:endParaRPr lang="ru-RU" sz="1400" b="1">
              <a:solidFill>
                <a:schemeClr val="bg1"/>
              </a:solidFill>
              <a:latin typeface="Montserrat" pitchFamily="2" charset="-52"/>
            </a:endParaRPr>
          </a:p>
          <a:p>
            <a:pPr>
              <a:lnSpc>
                <a:spcPct val="130000"/>
              </a:lnSpc>
            </a:pPr>
            <a:r>
              <a:rPr lang="ru-RU" sz="1400" b="1">
                <a:solidFill>
                  <a:schemeClr val="bg1"/>
                </a:solidFill>
                <a:latin typeface="Montserrat" pitchFamily="2" charset="-52"/>
              </a:rPr>
              <a:t>Большие вызовы</a:t>
            </a:r>
          </a:p>
          <a:p>
            <a:pPr>
              <a:lnSpc>
                <a:spcPct val="130000"/>
              </a:lnSpc>
            </a:pPr>
            <a:endParaRPr lang="ru-RU" sz="1400" b="1">
              <a:solidFill>
                <a:schemeClr val="bg1"/>
              </a:solidFill>
              <a:latin typeface="Montserrat" pitchFamily="2" charset="-52"/>
            </a:endParaRPr>
          </a:p>
          <a:p>
            <a:pPr>
              <a:lnSpc>
                <a:spcPct val="130000"/>
              </a:lnSpc>
            </a:pPr>
            <a:r>
              <a:rPr lang="ru-RU" sz="1400" b="1">
                <a:solidFill>
                  <a:schemeClr val="bg1"/>
                </a:solidFill>
                <a:latin typeface="Montserrat" pitchFamily="2" charset="-52"/>
              </a:rPr>
              <a:t>Сириус. Лето: начни свой проект</a:t>
            </a:r>
          </a:p>
          <a:p>
            <a:pPr>
              <a:lnSpc>
                <a:spcPct val="130000"/>
              </a:lnSpc>
            </a:pPr>
            <a:endParaRPr lang="ru-RU" sz="1400" b="1">
              <a:solidFill>
                <a:schemeClr val="bg1"/>
              </a:solidFill>
              <a:latin typeface="Montserrat" pitchFamily="2" charset="-52"/>
            </a:endParaRPr>
          </a:p>
          <a:p>
            <a:pPr>
              <a:lnSpc>
                <a:spcPct val="130000"/>
              </a:lnSpc>
            </a:pPr>
            <a:r>
              <a:rPr lang="ru-RU" sz="1400" b="1">
                <a:solidFill>
                  <a:schemeClr val="bg1"/>
                </a:solidFill>
                <a:latin typeface="Montserrat" pitchFamily="2" charset="-52"/>
              </a:rPr>
              <a:t>НТО Джуниор</a:t>
            </a:r>
          </a:p>
          <a:p>
            <a:pPr>
              <a:lnSpc>
                <a:spcPct val="130000"/>
              </a:lnSpc>
            </a:pPr>
            <a:endParaRPr lang="ru-RU" sz="1400" b="1">
              <a:solidFill>
                <a:schemeClr val="bg1"/>
              </a:solidFill>
              <a:latin typeface="Montserrat" pitchFamily="2" charset="-52"/>
            </a:endParaRPr>
          </a:p>
          <a:p>
            <a:pPr>
              <a:lnSpc>
                <a:spcPct val="130000"/>
              </a:lnSpc>
            </a:pPr>
            <a:r>
              <a:rPr lang="ru-RU" sz="1400" b="1">
                <a:solidFill>
                  <a:schemeClr val="bg1"/>
                </a:solidFill>
                <a:latin typeface="Montserrat" pitchFamily="2" charset="-52"/>
              </a:rPr>
              <a:t>Умницы и умники</a:t>
            </a:r>
          </a:p>
          <a:p>
            <a:pPr>
              <a:lnSpc>
                <a:spcPct val="130000"/>
              </a:lnSpc>
            </a:pPr>
            <a:endParaRPr lang="ru-RU" sz="1400" b="1">
              <a:solidFill>
                <a:schemeClr val="bg1"/>
              </a:solidFill>
              <a:latin typeface="Montserrat" pitchFamily="2" charset="-52"/>
            </a:endParaRPr>
          </a:p>
          <a:p>
            <a:pPr>
              <a:lnSpc>
                <a:spcPct val="130000"/>
              </a:lnSpc>
            </a:pPr>
            <a:r>
              <a:rPr lang="ru-RU" sz="1400" b="1">
                <a:solidFill>
                  <a:schemeClr val="bg1"/>
                </a:solidFill>
                <a:latin typeface="Montserrat" pitchFamily="2" charset="-52"/>
              </a:rPr>
              <a:t>Фактор жизни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349B6A1-0977-A49C-9980-890F795C61E8}"/>
              </a:ext>
            </a:extLst>
          </p:cNvPr>
          <p:cNvSpPr txBox="1"/>
          <p:nvPr/>
        </p:nvSpPr>
        <p:spPr>
          <a:xfrm>
            <a:off x="6681434" y="8912302"/>
            <a:ext cx="2195441" cy="286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>
                <a:solidFill>
                  <a:schemeClr val="bg1"/>
                </a:solidFill>
                <a:latin typeface="Montserrat" pitchFamily="2" charset="-52"/>
              </a:rPr>
              <a:t>Турнир школьных команд «Белая ладья»</a:t>
            </a:r>
          </a:p>
          <a:p>
            <a:pPr>
              <a:lnSpc>
                <a:spcPct val="130000"/>
              </a:lnSpc>
            </a:pPr>
            <a:endParaRPr lang="ru-RU" sz="1400" b="1">
              <a:solidFill>
                <a:schemeClr val="bg1"/>
              </a:solidFill>
              <a:latin typeface="Montserrat" pitchFamily="2" charset="-52"/>
            </a:endParaRPr>
          </a:p>
          <a:p>
            <a:pPr>
              <a:lnSpc>
                <a:spcPct val="130000"/>
              </a:lnSpc>
            </a:pPr>
            <a:r>
              <a:rPr lang="ru-RU" sz="1400" b="1">
                <a:solidFill>
                  <a:schemeClr val="bg1"/>
                </a:solidFill>
                <a:latin typeface="Montserrat" pitchFamily="2" charset="-52"/>
              </a:rPr>
              <a:t>Межрегиональные </a:t>
            </a:r>
          </a:p>
          <a:p>
            <a:pPr>
              <a:lnSpc>
                <a:spcPct val="130000"/>
              </a:lnSpc>
            </a:pPr>
            <a:r>
              <a:rPr lang="ru-RU" sz="1400" b="1">
                <a:solidFill>
                  <a:schemeClr val="bg1"/>
                </a:solidFill>
                <a:latin typeface="Montserrat" pitchFamily="2" charset="-52"/>
              </a:rPr>
              <a:t>Конференции</a:t>
            </a:r>
          </a:p>
          <a:p>
            <a:pPr>
              <a:lnSpc>
                <a:spcPct val="130000"/>
              </a:lnSpc>
            </a:pPr>
            <a:endParaRPr lang="ru-RU" sz="1400" b="1">
              <a:solidFill>
                <a:schemeClr val="bg1"/>
              </a:solidFill>
              <a:latin typeface="Montserrat" pitchFamily="2" charset="-52"/>
            </a:endParaRPr>
          </a:p>
          <a:p>
            <a:pPr>
              <a:lnSpc>
                <a:spcPct val="130000"/>
              </a:lnSpc>
            </a:pPr>
            <a:r>
              <a:rPr lang="ru-RU" sz="1400" b="1">
                <a:solidFill>
                  <a:schemeClr val="bg1"/>
                </a:solidFill>
                <a:latin typeface="Montserrat" pitchFamily="2" charset="-52"/>
              </a:rPr>
              <a:t>Турнир на кубок Фонда </a:t>
            </a:r>
          </a:p>
          <a:p>
            <a:pPr>
              <a:lnSpc>
                <a:spcPct val="130000"/>
              </a:lnSpc>
            </a:pPr>
            <a:r>
              <a:rPr lang="ru-RU" sz="1400" b="1">
                <a:solidFill>
                  <a:schemeClr val="bg1"/>
                </a:solidFill>
                <a:latin typeface="Montserrat" pitchFamily="2" charset="-52"/>
              </a:rPr>
              <a:t>«Золотое сечение»</a:t>
            </a: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2E741DD8-1450-CC18-2260-1012952BECF3}"/>
              </a:ext>
            </a:extLst>
          </p:cNvPr>
          <p:cNvGrpSpPr/>
          <p:nvPr/>
        </p:nvGrpSpPr>
        <p:grpSpPr>
          <a:xfrm>
            <a:off x="889649" y="-3071776"/>
            <a:ext cx="3977773" cy="1443425"/>
            <a:chOff x="889649" y="2377757"/>
            <a:chExt cx="3977773" cy="144342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4CEEC35-4FB1-3CC1-4EB4-C6783E94C462}"/>
                </a:ext>
              </a:extLst>
            </p:cNvPr>
            <p:cNvSpPr txBox="1"/>
            <p:nvPr/>
          </p:nvSpPr>
          <p:spPr>
            <a:xfrm>
              <a:off x="1267363" y="2377757"/>
              <a:ext cx="36000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4000" b="1">
                  <a:solidFill>
                    <a:srgbClr val="AF955C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</a:lstStyle>
            <a:p>
              <a:r>
                <a:rPr lang="ru-RU" sz="4800">
                  <a:latin typeface="Montserrat" pitchFamily="2" charset="-52"/>
                </a:rPr>
                <a:t>~20 000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15A3404-1624-91F0-B285-B76C650856B0}"/>
                </a:ext>
              </a:extLst>
            </p:cNvPr>
            <p:cNvSpPr txBox="1"/>
            <p:nvPr/>
          </p:nvSpPr>
          <p:spPr>
            <a:xfrm>
              <a:off x="1573792" y="3082518"/>
              <a:ext cx="225471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 b="1">
                  <a:effectLst/>
                  <a:latin typeface="Montserrat" pitchFamily="2" charset="-52"/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/>
                <a:t>участников образовательных программ ежегодно</a:t>
              </a: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4A5BA06E-FAA1-798D-F1E2-B262409936F7}"/>
                </a:ext>
              </a:extLst>
            </p:cNvPr>
            <p:cNvSpPr/>
            <p:nvPr/>
          </p:nvSpPr>
          <p:spPr>
            <a:xfrm>
              <a:off x="889649" y="2728999"/>
              <a:ext cx="180000" cy="180000"/>
            </a:xfrm>
            <a:prstGeom prst="ellipse">
              <a:avLst/>
            </a:prstGeom>
            <a:solidFill>
              <a:srgbClr val="AF95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CB12BA89-F8FE-A29B-AF23-5B99B720C756}"/>
              </a:ext>
            </a:extLst>
          </p:cNvPr>
          <p:cNvGrpSpPr/>
          <p:nvPr/>
        </p:nvGrpSpPr>
        <p:grpSpPr>
          <a:xfrm>
            <a:off x="889649" y="-1406947"/>
            <a:ext cx="2627254" cy="1227981"/>
            <a:chOff x="889649" y="4042586"/>
            <a:chExt cx="2627254" cy="122798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B3330EB-98DD-FE07-870E-E08156BCF422}"/>
                </a:ext>
              </a:extLst>
            </p:cNvPr>
            <p:cNvSpPr txBox="1"/>
            <p:nvPr/>
          </p:nvSpPr>
          <p:spPr>
            <a:xfrm>
              <a:off x="1583002" y="4747347"/>
              <a:ext cx="1933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 b="1">
                  <a:effectLst/>
                  <a:latin typeface="Montserrat" pitchFamily="2" charset="-52"/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/>
                <a:t>дистанционных </a:t>
              </a:r>
            </a:p>
            <a:p>
              <a:r>
                <a:rPr lang="ru-RU"/>
                <a:t>программ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4C1AD77-C024-3253-946D-DC010E635B9C}"/>
                </a:ext>
              </a:extLst>
            </p:cNvPr>
            <p:cNvSpPr txBox="1"/>
            <p:nvPr/>
          </p:nvSpPr>
          <p:spPr>
            <a:xfrm>
              <a:off x="1267363" y="4042586"/>
              <a:ext cx="21112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4000" b="1">
                  <a:solidFill>
                    <a:srgbClr val="AF955C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</a:lstStyle>
            <a:p>
              <a:r>
                <a:rPr lang="en-US" sz="4800">
                  <a:latin typeface="Montserrat" pitchFamily="2" charset="-52"/>
                </a:rPr>
                <a:t>&gt;</a:t>
              </a:r>
              <a:r>
                <a:rPr lang="ru-RU" sz="4800">
                  <a:latin typeface="Montserrat" pitchFamily="2" charset="-52"/>
                </a:rPr>
                <a:t>60</a:t>
              </a:r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982A1EF9-C63A-94B6-0C79-7744FF705CBC}"/>
                </a:ext>
              </a:extLst>
            </p:cNvPr>
            <p:cNvSpPr/>
            <p:nvPr/>
          </p:nvSpPr>
          <p:spPr>
            <a:xfrm>
              <a:off x="889649" y="4368820"/>
              <a:ext cx="180000" cy="180000"/>
            </a:xfrm>
            <a:prstGeom prst="ellipse">
              <a:avLst/>
            </a:prstGeom>
            <a:solidFill>
              <a:srgbClr val="AF95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4AD2C3F-4C96-1050-C6C9-967475BC4ED3}"/>
              </a:ext>
            </a:extLst>
          </p:cNvPr>
          <p:cNvGrpSpPr/>
          <p:nvPr/>
        </p:nvGrpSpPr>
        <p:grpSpPr>
          <a:xfrm>
            <a:off x="5088801" y="-3086752"/>
            <a:ext cx="2465291" cy="984269"/>
            <a:chOff x="5088801" y="2362781"/>
            <a:chExt cx="2465291" cy="98426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40E9716-5E76-5026-676E-00E188D1F6F0}"/>
                </a:ext>
              </a:extLst>
            </p:cNvPr>
            <p:cNvSpPr txBox="1"/>
            <p:nvPr/>
          </p:nvSpPr>
          <p:spPr>
            <a:xfrm>
              <a:off x="5470349" y="3039273"/>
              <a:ext cx="1933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 b="1">
                  <a:effectLst/>
                  <a:latin typeface="Montserrat" pitchFamily="2" charset="-52"/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/>
                <a:t>очных программ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7F16B4D-CC80-8622-B90E-D910489326E3}"/>
                </a:ext>
              </a:extLst>
            </p:cNvPr>
            <p:cNvSpPr txBox="1"/>
            <p:nvPr/>
          </p:nvSpPr>
          <p:spPr>
            <a:xfrm>
              <a:off x="5442850" y="2362781"/>
              <a:ext cx="2111242" cy="862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4000" b="1">
                  <a:solidFill>
                    <a:srgbClr val="AF955C"/>
                  </a:solidFill>
                  <a:latin typeface="Montserrat" pitchFamily="2" charset="-52"/>
                  <a:ea typeface="Arial" panose="020b0604020202020204" pitchFamily="34" charset="0"/>
                </a:defRPr>
              </a:lvl1pPr>
            </a:lstStyle>
            <a:p>
              <a:r>
                <a:rPr lang="ru-RU" sz="4800"/>
                <a:t>80</a:t>
              </a:r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51D48B0E-8B41-35BC-0E44-C4175E261C89}"/>
                </a:ext>
              </a:extLst>
            </p:cNvPr>
            <p:cNvSpPr/>
            <p:nvPr/>
          </p:nvSpPr>
          <p:spPr>
            <a:xfrm>
              <a:off x="5088801" y="2726251"/>
              <a:ext cx="180000" cy="180000"/>
            </a:xfrm>
            <a:prstGeom prst="ellipse">
              <a:avLst/>
            </a:prstGeom>
            <a:solidFill>
              <a:srgbClr val="AF95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002EE569-6D26-8471-4AAB-27DA0D306622}"/>
              </a:ext>
            </a:extLst>
          </p:cNvPr>
          <p:cNvGrpSpPr/>
          <p:nvPr/>
        </p:nvGrpSpPr>
        <p:grpSpPr>
          <a:xfrm>
            <a:off x="5088801" y="-1378678"/>
            <a:ext cx="2465291" cy="1199712"/>
            <a:chOff x="5088801" y="4070855"/>
            <a:chExt cx="2465291" cy="119971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7F7D0F1-3E71-0259-EC52-38DBB4CAF99A}"/>
                </a:ext>
              </a:extLst>
            </p:cNvPr>
            <p:cNvSpPr txBox="1"/>
            <p:nvPr/>
          </p:nvSpPr>
          <p:spPr>
            <a:xfrm>
              <a:off x="5442850" y="4747347"/>
              <a:ext cx="1933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 b="1">
                  <a:effectLst/>
                  <a:latin typeface="Montserrat" pitchFamily="2" charset="-52"/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/>
                <a:t>интенсивных смен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EDAB90C-F9E7-8A7F-A06C-E096250F9B57}"/>
                </a:ext>
              </a:extLst>
            </p:cNvPr>
            <p:cNvSpPr txBox="1"/>
            <p:nvPr/>
          </p:nvSpPr>
          <p:spPr>
            <a:xfrm>
              <a:off x="5442850" y="4070855"/>
              <a:ext cx="2111242" cy="862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4000" b="1">
                  <a:solidFill>
                    <a:srgbClr val="AF955C"/>
                  </a:solidFill>
                  <a:latin typeface="Montserrat" pitchFamily="2" charset="-52"/>
                  <a:ea typeface="Arial" panose="020b0604020202020204" pitchFamily="34" charset="0"/>
                </a:defRPr>
              </a:lvl1pPr>
            </a:lstStyle>
            <a:p>
              <a:r>
                <a:rPr lang="ru-RU" sz="4800"/>
                <a:t>19</a:t>
              </a:r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FDEF6590-F9A8-C42D-4704-1B57997E533A}"/>
                </a:ext>
              </a:extLst>
            </p:cNvPr>
            <p:cNvSpPr/>
            <p:nvPr/>
          </p:nvSpPr>
          <p:spPr>
            <a:xfrm>
              <a:off x="5088801" y="4366072"/>
              <a:ext cx="180000" cy="180000"/>
            </a:xfrm>
            <a:prstGeom prst="ellipse">
              <a:avLst/>
            </a:prstGeom>
            <a:solidFill>
              <a:srgbClr val="AF95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0AC65BF4-ADFA-CFD7-DB2B-70AA82018B4B}"/>
              </a:ext>
            </a:extLst>
          </p:cNvPr>
          <p:cNvGrpSpPr/>
          <p:nvPr/>
        </p:nvGrpSpPr>
        <p:grpSpPr>
          <a:xfrm>
            <a:off x="8423206" y="-2370013"/>
            <a:ext cx="2501431" cy="1415156"/>
            <a:chOff x="8423206" y="3079520"/>
            <a:chExt cx="2501431" cy="141515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2252E85-CC28-598F-F667-476181480BBA}"/>
                </a:ext>
              </a:extLst>
            </p:cNvPr>
            <p:cNvSpPr txBox="1"/>
            <p:nvPr/>
          </p:nvSpPr>
          <p:spPr>
            <a:xfrm>
              <a:off x="8690547" y="3079520"/>
              <a:ext cx="2111242" cy="862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4000" b="1">
                  <a:solidFill>
                    <a:srgbClr val="AF955C"/>
                  </a:solidFill>
                  <a:latin typeface="Montserrat" pitchFamily="2" charset="-52"/>
                  <a:ea typeface="Arial" panose="020b0604020202020204" pitchFamily="34" charset="0"/>
                </a:defRPr>
              </a:lvl1pPr>
            </a:lstStyle>
            <a:p>
              <a:r>
                <a:rPr lang="en-US" sz="4800"/>
                <a:t>&gt;</a:t>
              </a:r>
              <a:r>
                <a:rPr lang="ru-RU" sz="4800"/>
                <a:t>50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31440FB-B3C7-8DA0-A8C5-39501AA8FA85}"/>
                </a:ext>
              </a:extLst>
            </p:cNvPr>
            <p:cNvSpPr txBox="1"/>
            <p:nvPr/>
          </p:nvSpPr>
          <p:spPr>
            <a:xfrm>
              <a:off x="8990736" y="3756012"/>
              <a:ext cx="19339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 b="1">
                  <a:effectLst/>
                  <a:latin typeface="Montserrat" pitchFamily="2" charset="-52"/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/>
                <a:t>индустриальных </a:t>
              </a:r>
            </a:p>
            <a:p>
              <a:r>
                <a:rPr lang="ru-RU"/>
                <a:t>и научных партнеров</a:t>
              </a:r>
            </a:p>
          </p:txBody>
        </p: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73D70F22-6756-96BB-EEC2-F8F97D52ACF5}"/>
                </a:ext>
              </a:extLst>
            </p:cNvPr>
            <p:cNvSpPr/>
            <p:nvPr/>
          </p:nvSpPr>
          <p:spPr>
            <a:xfrm>
              <a:off x="8423206" y="3408049"/>
              <a:ext cx="180000" cy="180000"/>
            </a:xfrm>
            <a:prstGeom prst="ellipse">
              <a:avLst/>
            </a:prstGeom>
            <a:solidFill>
              <a:srgbClr val="AF95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ADCB8FD1-CA39-411A-A4E4-F8F14C815470}"/>
              </a:ext>
            </a:extLst>
          </p:cNvPr>
          <p:cNvSpPr txBox="1"/>
          <p:nvPr/>
        </p:nvSpPr>
        <p:spPr>
          <a:xfrm>
            <a:off x="5987030" y="4408547"/>
            <a:ext cx="540076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b="1">
                <a:solidFill>
                  <a:schemeClr val="tx1"/>
                </a:solidFill>
                <a:latin typeface="Gilroy" panose="00000300000000000000" pitchFamily="2" charset="-52"/>
              </a:rPr>
              <a:t>Просьба направить на адрес Фонда (</a:t>
            </a:r>
            <a:r>
              <a:rPr lang="ru-RU" sz="1400" b="1">
                <a:solidFill>
                  <a:schemeClr val="tx1"/>
                </a:solidFill>
                <a:latin typeface="Gilroy" panose="00000300000000000000" pitchFamily="2" charset="-52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contact@zsfond.ru</a:t>
            </a:r>
            <a:r>
              <a:rPr lang="ru-RU" sz="1400" b="1">
                <a:solidFill>
                  <a:schemeClr val="tx1"/>
                </a:solidFill>
                <a:latin typeface="Gilroy" panose="00000300000000000000" pitchFamily="2" charset="-52"/>
              </a:rPr>
              <a:t>) контактные данные ответственного лица по вопросам работы с талантливыми детьми в МО </a:t>
            </a:r>
          </a:p>
          <a:p>
            <a:pPr lvl="0"/>
            <a:r>
              <a:rPr lang="ru-RU" sz="1400" b="1">
                <a:solidFill>
                  <a:schemeClr val="tx1"/>
                </a:solidFill>
                <a:latin typeface="Gilroy" panose="00000300000000000000" pitchFamily="2" charset="-52"/>
              </a:rPr>
              <a:t>(в свободной форме)</a:t>
            </a:r>
          </a:p>
          <a:p>
            <a:pPr lvl="0"/>
            <a:endParaRPr lang="ru-RU" sz="1400" b="1">
              <a:solidFill>
                <a:schemeClr val="tx1"/>
              </a:solidFill>
              <a:latin typeface="Gilroy" panose="00000300000000000000" pitchFamily="2" charset="-52"/>
            </a:endParaRPr>
          </a:p>
          <a:p>
            <a:r>
              <a:rPr lang="ru-RU" sz="1400" b="1">
                <a:solidFill>
                  <a:schemeClr val="tx1"/>
                </a:solidFill>
                <a:latin typeface="Gilroy" panose="00000300000000000000" pitchFamily="2" charset="-52"/>
              </a:rPr>
              <a:t>Просьба на сайтах МО разместить информацию о Фонде</a:t>
            </a:r>
          </a:p>
          <a:p>
            <a:r>
              <a:rPr lang="ru-RU" sz="1400" b="1">
                <a:latin typeface="Gilroy" panose="00000300000000000000" pitchFamily="2" charset="-52"/>
              </a:rPr>
              <a:t>Здесь инструкция:  </a:t>
            </a:r>
            <a:r>
              <a:rPr lang="en-US" sz="1400" b="1">
                <a:solidFill>
                  <a:schemeClr val="tx1"/>
                </a:solidFill>
                <a:latin typeface="Gilroy" panose="00000300000000000000" pitchFamily="2" charset="-52"/>
                <a:hlinkClick r:id="rId8"/>
              </a:rPr>
              <a:t>https://zsfond.ru/dlya-municzipalitetov/</a:t>
            </a:r>
            <a:r>
              <a:rPr lang="ru-RU" sz="1400" b="1">
                <a:solidFill>
                  <a:schemeClr val="tx1"/>
                </a:solidFill>
                <a:latin typeface="Gilroy" panose="00000300000000000000" pitchFamily="2" charset="-52"/>
              </a:rPr>
              <a:t>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343A9-3902-4F79-AEFA-D735373EE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363" y="727870"/>
            <a:ext cx="10030905" cy="1325563"/>
          </a:xfrm>
          <a:solidFill>
            <a:srgbClr val="FFFFFF">
              <a:alpha val="80000"/>
            </a:srgb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3200" b="1">
                <a:latin typeface="Gilroy" panose="00000300000000000000" pitchFamily="2" charset="-52"/>
                <a:cs typeface="Arial" panose="020b0604020202020204" pitchFamily="34" charset="0"/>
              </a:rPr>
              <a:t>Рабочее совещание по вопросам работы </a:t>
            </a:r>
            <a:br>
              <a:rPr lang="ru-RU" sz="3200" b="1">
                <a:latin typeface="Gilroy" panose="00000300000000000000" pitchFamily="2" charset="-52"/>
                <a:cs typeface="Arial" panose="020b0604020202020204" pitchFamily="34" charset="0"/>
              </a:rPr>
            </a:br>
            <a:r>
              <a:rPr lang="ru-RU" sz="3200" b="1">
                <a:latin typeface="Gilroy" panose="00000300000000000000" pitchFamily="2" charset="-52"/>
                <a:cs typeface="Arial" panose="020b0604020202020204" pitchFamily="34" charset="0"/>
              </a:rPr>
              <a:t>с талантами в муниципалитетах</a:t>
            </a:r>
            <a:br>
              <a:rPr lang="ru-RU" sz="3200" b="1">
                <a:latin typeface="Gilroy" panose="00000300000000000000" pitchFamily="2" charset="-52"/>
                <a:cs typeface="Arial" panose="020b0604020202020204" pitchFamily="34" charset="0"/>
              </a:rPr>
            </a:br>
            <a:endParaRPr lang="ru-RU" sz="3200">
              <a:latin typeface="Gilroy" panose="00000300000000000000" pitchFamily="2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853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 advTm="7000" p14:dur="2000">
        <p159:morph option="byObject"/>
      </p:transition>
    </mc:Choice>
    <mc:Fallback>
      <p:transition spd="slow" advTm="7000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TextBox 23"/>
          <p:cNvSpPr txBox="1"/>
          <p:nvPr/>
        </p:nvSpPr>
        <p:spPr bwMode="auto">
          <a:xfrm>
            <a:off x="6110608" y="3484215"/>
            <a:ext cx="47088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Ссылка на регистрацию:</a:t>
            </a:r>
          </a:p>
          <a:p>
            <a:pPr>
              <a:defRPr/>
            </a:pPr>
            <a:endParaRPr lang="ru-RU" sz="1400" b="1">
              <a:latin typeface="Gilroy" panose="00000300000000000000" pitchFamily="2" charset="-52"/>
              <a:cs typeface="Arial"/>
            </a:endParaRPr>
          </a:p>
          <a:p>
            <a:pPr>
              <a:defRPr/>
            </a:pPr>
            <a:r>
              <a:rPr lang="en-US" sz="1400" b="1">
                <a:latin typeface="Gilroy" panose="00000300000000000000" pitchFamily="2" charset="-52"/>
                <a:hlinkClick r:id="rId2"/>
              </a:rPr>
              <a:t>https://zsfond.ru/science/remote/course/?course-id=96fd3b0a-ca7b-44c8-a013-444132b2d30f</a:t>
            </a:r>
            <a:r>
              <a:rPr lang="ru-RU" sz="1400" b="1">
                <a:latin typeface="Gilroy" panose="00000300000000000000" pitchFamily="2" charset="-52"/>
              </a:rPr>
              <a:t> </a:t>
            </a:r>
            <a:endParaRPr lang="ru-RU" sz="1400" b="1">
              <a:latin typeface="Gilroy" panose="00000300000000000000" pitchFamily="2" charset="-52"/>
              <a:cs typeface="Arial"/>
            </a:endParaRPr>
          </a:p>
          <a:p>
            <a:pPr>
              <a:defRPr/>
            </a:pPr>
            <a:endParaRPr lang="ru-RU" sz="1400" b="1">
              <a:latin typeface="Gilroy" panose="00000300000000000000" pitchFamily="2" charset="-52"/>
              <a:cs typeface="Arial"/>
            </a:endParaRPr>
          </a:p>
          <a:p>
            <a:pPr>
              <a:defRPr/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Прием заявок до 08 октября 2025 г.</a:t>
            </a:r>
          </a:p>
          <a:p>
            <a:pPr>
              <a:defRPr/>
            </a:pPr>
            <a:endParaRPr lang="ru-RU" sz="1400" b="1">
              <a:latin typeface="Gilroy" panose="00000300000000000000" pitchFamily="2" charset="-52"/>
              <a:cs typeface="Arial"/>
            </a:endParaRPr>
          </a:p>
          <a:p>
            <a:pPr>
              <a:defRPr/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КУРАТОР ПРОГРАММЫ:</a:t>
            </a:r>
          </a:p>
          <a:p>
            <a:pPr>
              <a:defRPr/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Иванова Надежда </a:t>
            </a:r>
            <a:r>
              <a:rPr lang="en-US" sz="1400" b="1">
                <a:latin typeface="Gilroy" panose="00000300000000000000" pitchFamily="2" charset="-52"/>
                <a:cs typeface="Arial"/>
              </a:rPr>
              <a:t>n.ivanova@zsfond.ru</a:t>
            </a:r>
            <a:r>
              <a:rPr lang="ru-RU" sz="1400" b="1">
                <a:latin typeface="Gilroy" panose="00000300000000000000" pitchFamily="2" charset="-52"/>
                <a:cs typeface="Arial"/>
              </a:rPr>
              <a:t> </a:t>
            </a:r>
          </a:p>
          <a:p>
            <a:pPr>
              <a:defRPr/>
            </a:pPr>
            <a:endParaRPr lang="ru-RU" sz="1400">
              <a:latin typeface="Gilroy" panose="00000300000000000000" pitchFamily="2" charset="-52"/>
              <a:ea typeface="Calibri"/>
              <a:cs typeface="Arial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63AD87A-E19F-4DBD-AEF7-7AEF8082ED25}"/>
              </a:ext>
            </a:extLst>
          </p:cNvPr>
          <p:cNvGrpSpPr/>
          <p:nvPr/>
        </p:nvGrpSpPr>
        <p:grpSpPr>
          <a:xfrm>
            <a:off x="1632857" y="278137"/>
            <a:ext cx="10227670" cy="6362996"/>
            <a:chOff x="1632857" y="278137"/>
            <a:chExt cx="10227670" cy="6362996"/>
          </a:xfrm>
        </p:grpSpPr>
        <p:pic>
          <p:nvPicPr>
            <p:cNvPr id="13" name="Рисунок 12" descr="Изображение выглядит как Шрифт, символ, логотип,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74A6AF84-5DFB-4301-AC97-8EF93A2BD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7097" y="278137"/>
              <a:ext cx="1446338" cy="668071"/>
            </a:xfrm>
            <a:prstGeom prst="rect">
              <a:avLst/>
            </a:prstGeom>
          </p:spPr>
        </p:pic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8F4DF266-B3BB-476D-A954-0707DFCF0451}"/>
                </a:ext>
              </a:extLst>
            </p:cNvPr>
            <p:cNvCxnSpPr/>
            <p:nvPr/>
          </p:nvCxnSpPr>
          <p:spPr>
            <a:xfrm>
              <a:off x="1632857" y="363202"/>
              <a:ext cx="8599592" cy="0"/>
            </a:xfrm>
            <a:prstGeom prst="line">
              <a:avLst/>
            </a:prstGeom>
            <a:ln w="19050">
              <a:solidFill>
                <a:srgbClr val="AF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EAD88AF4-1CA6-40A1-B8EC-61A10E6594FA}"/>
                </a:ext>
              </a:extLst>
            </p:cNvPr>
            <p:cNvCxnSpPr/>
            <p:nvPr/>
          </p:nvCxnSpPr>
          <p:spPr>
            <a:xfrm flipH="1" flipV="1">
              <a:off x="11833435" y="1156996"/>
              <a:ext cx="1" cy="5198728"/>
            </a:xfrm>
            <a:prstGeom prst="line">
              <a:avLst/>
            </a:prstGeom>
            <a:ln w="19050">
              <a:solidFill>
                <a:srgbClr val="AF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3">
              <a:extLst>
                <a:ext uri="{FF2B5EF4-FFF2-40B4-BE49-F238E27FC236}">
                  <a16:creationId xmlns:a16="http://schemas.microsoft.com/office/drawing/2014/main" id="{75891DD9-6236-471F-B0D7-0C03BCE97646}"/>
                </a:ext>
              </a:extLst>
            </p:cNvPr>
            <p:cNvSpPr txBox="1"/>
            <p:nvPr/>
          </p:nvSpPr>
          <p:spPr>
            <a:xfrm>
              <a:off x="10232463" y="6432999"/>
              <a:ext cx="1628064" cy="2081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1867"/>
                </a:lnSpc>
                <a:defRPr sz="800" b="1">
                  <a:solidFill>
                    <a:srgbClr val="AF955C"/>
                  </a:solidFill>
                  <a:latin typeface="Montserrat" pitchFamily="2" charset="-52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err="1"/>
                <a:t>Екатеринбург 202</a:t>
              </a:r>
              <a:r>
                <a:rPr lang="ru-RU"/>
                <a:t>5</a:t>
              </a:r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ACA528B-BD14-450C-8208-D51FF0FFDD17}"/>
              </a:ext>
            </a:extLst>
          </p:cNvPr>
          <p:cNvSpPr txBox="1"/>
          <p:nvPr/>
        </p:nvSpPr>
        <p:spPr>
          <a:xfrm>
            <a:off x="6110608" y="1448498"/>
            <a:ext cx="52634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000" b="1" kern="100">
                <a:solidFill>
                  <a:srgbClr val="AF955C"/>
                </a:solidFill>
                <a:effectLst/>
                <a:latin typeface="Gilroy" panose="00000300000000000000" pitchFamily="2" charset="-52"/>
                <a:cs typeface="Arial" panose="020b0604020202020204" pitchFamily="34" charset="0"/>
              </a:rPr>
              <a:t>СЕТЕВАЯ ПРОГРАММА</a:t>
            </a:r>
          </a:p>
          <a:p>
            <a:pPr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kern="100">
                <a:solidFill>
                  <a:srgbClr val="AF955C"/>
                </a:solidFill>
                <a:latin typeface="Gilroy" panose="00000300000000000000" pitchFamily="2" charset="-52"/>
                <a:cs typeface="Arial" panose="020b0604020202020204" pitchFamily="34" charset="0"/>
              </a:rPr>
              <a:t>для обучающихся </a:t>
            </a:r>
            <a:r>
              <a:rPr lang="ru-RU" b="1" kern="100">
                <a:solidFill>
                  <a:srgbClr val="AF955C"/>
                </a:solidFill>
                <a:latin typeface="Gilroy Black" panose="00000a00000000000000" pitchFamily="2" charset="-52"/>
                <a:cs typeface="Arial" panose="020b0604020202020204" pitchFamily="34" charset="0"/>
              </a:rPr>
              <a:t>7</a:t>
            </a:r>
            <a:r>
              <a:rPr lang="ru-RU" b="1" kern="100">
                <a:solidFill>
                  <a:srgbClr val="AF955C"/>
                </a:solidFill>
                <a:latin typeface="Gilroy" panose="00000300000000000000" pitchFamily="2" charset="-52"/>
                <a:cs typeface="Arial" panose="020b0604020202020204" pitchFamily="34" charset="0"/>
              </a:rPr>
              <a:t> классов</a:t>
            </a:r>
            <a:endParaRPr lang="ru-RU" b="1" kern="100">
              <a:solidFill>
                <a:srgbClr val="AF955C"/>
              </a:solidFill>
              <a:effectLst/>
              <a:latin typeface="Gilroy" panose="00000300000000000000" pitchFamily="2" charset="-52"/>
              <a:cs typeface="Arial" panose="020b0604020202020204" pitchFamily="34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DFFCBCE-7683-4FEA-9F3A-B9DD0C569CB4}"/>
              </a:ext>
            </a:extLst>
          </p:cNvPr>
          <p:cNvGrpSpPr/>
          <p:nvPr/>
        </p:nvGrpSpPr>
        <p:grpSpPr>
          <a:xfrm>
            <a:off x="914941" y="1226561"/>
            <a:ext cx="4844805" cy="4110549"/>
            <a:chOff x="1269084" y="1794483"/>
            <a:chExt cx="4844805" cy="411054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22FA6AC-07F2-4345-8CA3-869F37085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91" r="13034"/>
            <a:stretch>
              <a:fillRect/>
            </a:stretch>
          </p:blipFill>
          <p:spPr>
            <a:xfrm>
              <a:off x="1269084" y="2088812"/>
              <a:ext cx="3816220" cy="3816220"/>
            </a:xfrm>
            <a:prstGeom prst="ellipse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C442686E-2173-4801-8373-939876820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69" t="47319" b="36599"/>
            <a:stretch>
              <a:fillRect/>
            </a:stretch>
          </p:blipFill>
          <p:spPr>
            <a:xfrm>
              <a:off x="3270735" y="1794483"/>
              <a:ext cx="2843154" cy="840014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3556BF4-E829-42D8-87D8-B9A9DFC88D23}"/>
              </a:ext>
            </a:extLst>
          </p:cNvPr>
          <p:cNvSpPr txBox="1"/>
          <p:nvPr/>
        </p:nvSpPr>
        <p:spPr>
          <a:xfrm>
            <a:off x="1052147" y="5756133"/>
            <a:ext cx="390240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>
                <a:latin typeface="Gilroy" panose="00000300000000000000" pitchFamily="2" charset="-52"/>
                <a:hlinkClick r:id="rId6"/>
              </a:rPr>
              <a:t>https://zsfond.ru/konkursy/sovmestnye-matematicheskie-obrazovatelnye-programmy-ocz-sirius-i-regionalnyh-czentrov/</a:t>
            </a:r>
            <a:r>
              <a:rPr lang="ru-RU" sz="1000" b="1">
                <a:latin typeface="Gilroy" panose="00000300000000000000" pitchFamily="2" charset="-52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196B9B-CD48-4CE1-BC6F-BC662D3C1440}"/>
              </a:ext>
            </a:extLst>
          </p:cNvPr>
          <p:cNvSpPr txBox="1"/>
          <p:nvPr/>
        </p:nvSpPr>
        <p:spPr>
          <a:xfrm>
            <a:off x="1052148" y="5414327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>
                <a:latin typeface="Gilroy" panose="00000300000000000000" pitchFamily="2" charset="-52"/>
              </a:rPr>
              <a:t>Описание программы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AE8F66-F5EA-4A7D-876D-7E2595F0D578}"/>
              </a:ext>
            </a:extLst>
          </p:cNvPr>
          <p:cNvSpPr txBox="1"/>
          <p:nvPr/>
        </p:nvSpPr>
        <p:spPr>
          <a:xfrm>
            <a:off x="6124388" y="2458619"/>
            <a:ext cx="53444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800" b="1" kern="100">
                <a:solidFill>
                  <a:srgbClr val="AF955C"/>
                </a:solidFill>
                <a:effectLst/>
                <a:latin typeface="Gilroy" panose="00000300000000000000" pitchFamily="2" charset="-52"/>
                <a:cs typeface="Arial" panose="020b0604020202020204" pitchFamily="34" charset="0"/>
              </a:rPr>
              <a:t>– Фонд «Золотое сечение» – ОЦ «Сириус»</a:t>
            </a:r>
          </a:p>
          <a:p>
            <a:pPr marL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800" b="1" kern="100">
                <a:solidFill>
                  <a:srgbClr val="AF955C"/>
                </a:solidFill>
                <a:effectLst/>
                <a:latin typeface="Gilroy" panose="00000300000000000000" pitchFamily="2" charset="-52"/>
                <a:cs typeface="Arial" panose="020b0604020202020204" pitchFamily="34" charset="0"/>
              </a:rPr>
              <a:t>– Муниципальное образование</a:t>
            </a:r>
            <a:endParaRPr lang="ru-RU" sz="1800" b="1" kern="100">
              <a:solidFill>
                <a:srgbClr val="AF955C"/>
              </a:solidFill>
              <a:effectLst/>
              <a:latin typeface="Gilroy" panose="00000300000000000000" pitchFamily="2" charset="-52"/>
              <a:ea typeface="Aptos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A999FC5-6EAA-15C5-EB02-B14C943ECEC7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9508033-F97D-EBAB-6DCD-2B7247067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051" y="2169963"/>
            <a:ext cx="4167303" cy="326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EC8E2B-7A93-4003-77D0-F26B120A1F38}"/>
              </a:ext>
            </a:extLst>
          </p:cNvPr>
          <p:cNvSpPr txBox="1"/>
          <p:nvPr/>
        </p:nvSpPr>
        <p:spPr>
          <a:xfrm>
            <a:off x="5205341" y="2156563"/>
            <a:ext cx="635960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>
              <a:latin typeface="Gilroy" panose="00000300000000000000" pitchFamily="2" charset="-52"/>
            </a:endParaRPr>
          </a:p>
          <a:p>
            <a:r>
              <a:rPr lang="ru-RU" sz="1400" b="1">
                <a:latin typeface="Gilroy" panose="00000300000000000000" pitchFamily="2" charset="-52"/>
              </a:rPr>
              <a:t>Старт программы с 10 октября 2025 по пятницам с 19:00 до 20:30</a:t>
            </a:r>
          </a:p>
          <a:p>
            <a:endParaRPr lang="ru-RU" sz="1400" b="1">
              <a:latin typeface="Gilroy" panose="00000300000000000000" pitchFamily="2" charset="-52"/>
            </a:endParaRPr>
          </a:p>
          <a:p>
            <a:r>
              <a:rPr lang="ru-RU" sz="1400" b="1">
                <a:latin typeface="Gilroy" panose="00000300000000000000" pitchFamily="2" charset="-52"/>
              </a:rPr>
              <a:t> Формат проведения: дистанционный </a:t>
            </a:r>
          </a:p>
          <a:p>
            <a:endParaRPr lang="ru-RU" sz="1400" b="1">
              <a:latin typeface="Gilroy" panose="00000300000000000000" pitchFamily="2" charset="-52"/>
            </a:endParaRPr>
          </a:p>
          <a:p>
            <a:r>
              <a:rPr lang="ru-RU" sz="1400" b="1">
                <a:latin typeface="Gilroy" panose="00000300000000000000" pitchFamily="2" charset="-52"/>
              </a:rPr>
              <a:t>Преподаватель: Першаков М.В, математик отдела комбинаторной алгебры ИЕНиМ УрФУ</a:t>
            </a:r>
          </a:p>
          <a:p>
            <a:r>
              <a:rPr lang="ru-RU" sz="1400" b="1">
                <a:latin typeface="Gilroy" panose="00000300000000000000" pitchFamily="2" charset="-52"/>
              </a:rPr>
              <a:t>Цель – совершенствование профессиональных компетенций учителей общеобразовательных организаций Свердловской области по методическим аспектам подготовки школьников к решению олимпиадных задач по математике. Расширение знаний в области олимпиадной математики, специфики и методах решения олимпиадных задач по математике.</a:t>
            </a:r>
          </a:p>
          <a:p>
            <a:r>
              <a:rPr lang="ru-RU" sz="1400" b="1">
                <a:latin typeface="Gilroy" panose="00000300000000000000" pitchFamily="2" charset="-52"/>
              </a:rPr>
              <a:t>Для педагогов, ведущих кружок математики в 5-6 классе </a:t>
            </a:r>
          </a:p>
          <a:p>
            <a:endParaRPr lang="ru-RU" sz="1400" b="1">
              <a:latin typeface="Gilroy" panose="00000300000000000000" pitchFamily="2" charset="-52"/>
            </a:endParaRPr>
          </a:p>
          <a:p>
            <a:r>
              <a:rPr lang="ru-RU" sz="1400" b="1">
                <a:solidFill>
                  <a:srgbClr val="AF955C"/>
                </a:solidFill>
                <a:latin typeface="Gilroy" panose="00000300000000000000" pitchFamily="2" charset="-52"/>
                <a:cs typeface="Arial"/>
              </a:rPr>
              <a:t>Ссылка на регистрацию: </a:t>
            </a:r>
            <a:r>
              <a:rPr lang="en-US" sz="1400" b="1">
                <a:latin typeface="Gilroy" panose="00000300000000000000" pitchFamily="2" charset="-52"/>
              </a:rPr>
              <a:t>https://ereg.zsfond.ru/#/quals/orders?courseid=f31ee04b-d4f9-44e3-a9f9-fd84191a9301</a:t>
            </a:r>
            <a:endParaRPr lang="ru-RU" sz="1400" b="1">
              <a:latin typeface="Gilroy" panose="00000300000000000000" pitchFamily="2" charset="-52"/>
            </a:endParaRPr>
          </a:p>
          <a:p>
            <a:endParaRPr lang="ru-RU" sz="1400" b="1">
              <a:solidFill>
                <a:srgbClr val="005380"/>
              </a:solidFill>
              <a:latin typeface="Gilroy" panose="00000300000000000000" pitchFamily="2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991AA-FE4F-2F19-48D3-E8013C6F6562}"/>
              </a:ext>
            </a:extLst>
          </p:cNvPr>
          <p:cNvSpPr txBox="1"/>
          <p:nvPr/>
        </p:nvSpPr>
        <p:spPr bwMode="auto">
          <a:xfrm>
            <a:off x="1413702" y="708943"/>
            <a:ext cx="9364595" cy="138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>
                <a:solidFill>
                  <a:srgbClr val="AF955C"/>
                </a:solidFill>
                <a:latin typeface="Gilroy" panose="00000300000000000000" pitchFamily="2" charset="-52"/>
                <a:cs typeface="Arial"/>
              </a:rPr>
              <a:t>ТЕОРЕТИЧЕСКИЕ И ПРАКТИЧЕСКИЕ АСПЕКТЫ </a:t>
            </a:r>
          </a:p>
          <a:p>
            <a:pPr algn="ctr">
              <a:lnSpc>
                <a:spcPct val="120000"/>
              </a:lnSpc>
            </a:pPr>
            <a:r>
              <a:rPr lang="ru-RU" sz="2400" b="1">
                <a:solidFill>
                  <a:srgbClr val="AF955C"/>
                </a:solidFill>
                <a:latin typeface="Gilroy" panose="00000300000000000000" pitchFamily="2" charset="-52"/>
                <a:cs typeface="Arial"/>
              </a:rPr>
              <a:t>ОБУЧЕНИЯ ОЛИМПИАДНОЙ МАТЕМАТИКЕ В ШКОЛЕ </a:t>
            </a:r>
          </a:p>
          <a:p>
            <a:pPr algn="ctr">
              <a:lnSpc>
                <a:spcPct val="120000"/>
              </a:lnSpc>
            </a:pPr>
            <a:r>
              <a:rPr lang="ru-RU" sz="2400" b="1">
                <a:solidFill>
                  <a:srgbClr val="AF955C"/>
                </a:solidFill>
                <a:latin typeface="Gilroy" panose="00000300000000000000" pitchFamily="2" charset="-52"/>
                <a:cs typeface="Arial"/>
              </a:rPr>
              <a:t>ДЛЯ ОБУЧАЮЩИХСЯ </a:t>
            </a:r>
            <a:r>
              <a:rPr lang="ru-RU" sz="2400" b="1">
                <a:solidFill>
                  <a:srgbClr val="AF955C"/>
                </a:solidFill>
                <a:latin typeface="Gilroy Black" panose="00000a00000000000000" pitchFamily="2" charset="-52"/>
                <a:cs typeface="Arial"/>
              </a:rPr>
              <a:t>5-6</a:t>
            </a:r>
            <a:r>
              <a:rPr lang="ru-RU" sz="2400" b="1">
                <a:solidFill>
                  <a:srgbClr val="AF955C"/>
                </a:solidFill>
                <a:latin typeface="Gilroy" panose="00000300000000000000" pitchFamily="2" charset="-52"/>
                <a:cs typeface="Arial"/>
              </a:rPr>
              <a:t> КЛАССОВ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CA48A75-C036-4DD1-87F3-8EDF9F063295}"/>
              </a:ext>
            </a:extLst>
          </p:cNvPr>
          <p:cNvGrpSpPr/>
          <p:nvPr/>
        </p:nvGrpSpPr>
        <p:grpSpPr>
          <a:xfrm>
            <a:off x="1632857" y="278137"/>
            <a:ext cx="10227670" cy="6362996"/>
            <a:chOff x="1632857" y="278137"/>
            <a:chExt cx="10227670" cy="6362996"/>
          </a:xfrm>
        </p:grpSpPr>
        <p:pic>
          <p:nvPicPr>
            <p:cNvPr id="13" name="Рисунок 12" descr="Изображение выглядит как Шрифт, символ, логотип,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CA3FA8-7F37-4AC8-A2F9-29D1C2A5B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7097" y="278137"/>
              <a:ext cx="1446338" cy="668071"/>
            </a:xfrm>
            <a:prstGeom prst="rect">
              <a:avLst/>
            </a:prstGeom>
          </p:spPr>
        </p:pic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A02E17D2-970D-4929-BFBF-4EBE65174652}"/>
                </a:ext>
              </a:extLst>
            </p:cNvPr>
            <p:cNvCxnSpPr/>
            <p:nvPr/>
          </p:nvCxnSpPr>
          <p:spPr>
            <a:xfrm>
              <a:off x="1632857" y="363202"/>
              <a:ext cx="8599592" cy="0"/>
            </a:xfrm>
            <a:prstGeom prst="line">
              <a:avLst/>
            </a:prstGeom>
            <a:ln w="19050">
              <a:solidFill>
                <a:srgbClr val="AF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BB784A4E-F191-4C8F-B726-03920DB7F015}"/>
                </a:ext>
              </a:extLst>
            </p:cNvPr>
            <p:cNvCxnSpPr/>
            <p:nvPr/>
          </p:nvCxnSpPr>
          <p:spPr>
            <a:xfrm flipH="1" flipV="1">
              <a:off x="11833435" y="1156996"/>
              <a:ext cx="1" cy="5198728"/>
            </a:xfrm>
            <a:prstGeom prst="line">
              <a:avLst/>
            </a:prstGeom>
            <a:ln w="19050">
              <a:solidFill>
                <a:srgbClr val="AF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3">
              <a:extLst>
                <a:ext uri="{FF2B5EF4-FFF2-40B4-BE49-F238E27FC236}">
                  <a16:creationId xmlns:a16="http://schemas.microsoft.com/office/drawing/2014/main" id="{F634CF0E-B21C-4081-80E7-C8BBB2D241DF}"/>
                </a:ext>
              </a:extLst>
            </p:cNvPr>
            <p:cNvSpPr txBox="1"/>
            <p:nvPr/>
          </p:nvSpPr>
          <p:spPr>
            <a:xfrm>
              <a:off x="10232463" y="6432999"/>
              <a:ext cx="1628064" cy="2081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1867"/>
                </a:lnSpc>
                <a:defRPr sz="800" b="1">
                  <a:solidFill>
                    <a:srgbClr val="AF955C"/>
                  </a:solidFill>
                  <a:latin typeface="Montserrat" pitchFamily="2" charset="-52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err="1"/>
                <a:t>Екатеринбург 202</a:t>
              </a:r>
              <a:r>
                <a:rPr lang="ru-RU"/>
                <a:t>5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7603587"/>
      </p:ext>
    </p:extLst>
  </p:cSld>
  <p:clrMapOvr>
    <a:masterClrMapping/>
  </p:clrMapOvr>
  <p:transition>
    <p:push dir="u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BF58952-22D1-C281-A2F9-1E2F8C913594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CD1948-4E23-2E22-365D-A721CC6922D1}"/>
              </a:ext>
            </a:extLst>
          </p:cNvPr>
          <p:cNvSpPr txBox="1"/>
          <p:nvPr/>
        </p:nvSpPr>
        <p:spPr bwMode="auto">
          <a:xfrm>
            <a:off x="1413703" y="836713"/>
            <a:ext cx="9364595" cy="138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>
                <a:solidFill>
                  <a:srgbClr val="AF955C"/>
                </a:solidFill>
                <a:latin typeface="Gilroy" panose="00000300000000000000" pitchFamily="2" charset="-52"/>
                <a:cs typeface="Arial"/>
              </a:rPr>
              <a:t>ТЕОРЕТИЧЕСКИЕ И ПРАКТИЧЕСКИЕ АСПЕКТЫ </a:t>
            </a:r>
          </a:p>
          <a:p>
            <a:pPr algn="ctr">
              <a:lnSpc>
                <a:spcPct val="120000"/>
              </a:lnSpc>
            </a:pPr>
            <a:r>
              <a:rPr lang="ru-RU" sz="2400" b="1">
                <a:solidFill>
                  <a:srgbClr val="AF955C"/>
                </a:solidFill>
                <a:latin typeface="Gilroy" panose="00000300000000000000" pitchFamily="2" charset="-52"/>
                <a:cs typeface="Arial"/>
              </a:rPr>
              <a:t>ОБУЧЕНИЯ ОЛИМПИАДНОЙ МАТЕМАТИКЕ В ШКОЛЕ </a:t>
            </a:r>
          </a:p>
          <a:p>
            <a:pPr algn="ctr">
              <a:lnSpc>
                <a:spcPct val="120000"/>
              </a:lnSpc>
            </a:pPr>
            <a:r>
              <a:rPr lang="ru-RU" sz="2400" b="1">
                <a:solidFill>
                  <a:srgbClr val="AF955C"/>
                </a:solidFill>
                <a:latin typeface="Gilroy" panose="00000300000000000000" pitchFamily="2" charset="-52"/>
                <a:cs typeface="Arial"/>
              </a:rPr>
              <a:t>ДЛЯ ОБУЧАЮЩИХСЯ </a:t>
            </a:r>
            <a:r>
              <a:rPr lang="ru-RU" sz="2400" b="1">
                <a:solidFill>
                  <a:srgbClr val="AF955C"/>
                </a:solidFill>
                <a:latin typeface="Gilroy Black" panose="00000a00000000000000" pitchFamily="2" charset="-52"/>
                <a:cs typeface="Arial"/>
              </a:rPr>
              <a:t> 8 </a:t>
            </a:r>
            <a:r>
              <a:rPr lang="ru-RU" sz="2400" b="1">
                <a:solidFill>
                  <a:srgbClr val="AF955C"/>
                </a:solidFill>
                <a:latin typeface="Gilroy" panose="00000300000000000000" pitchFamily="2" charset="-52"/>
                <a:cs typeface="Arial"/>
              </a:rPr>
              <a:t>КЛАССОВ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724742C-2CF1-7A4B-0F28-6DCD0FFDB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97" y="2139557"/>
            <a:ext cx="4167303" cy="326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69EEB8-1055-28A3-E9FB-85E61993AAAA}"/>
              </a:ext>
            </a:extLst>
          </p:cNvPr>
          <p:cNvSpPr txBox="1"/>
          <p:nvPr/>
        </p:nvSpPr>
        <p:spPr>
          <a:xfrm>
            <a:off x="5477070" y="2536030"/>
            <a:ext cx="5831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>
              <a:latin typeface="Gilroy" panose="00000300000000000000" pitchFamily="2" charset="-52"/>
            </a:endParaRPr>
          </a:p>
          <a:p>
            <a:r>
              <a:rPr lang="ru-RU" sz="1400" b="1">
                <a:latin typeface="Gilroy" panose="00000300000000000000" pitchFamily="2" charset="-52"/>
              </a:rPr>
              <a:t>Старт программы с 11 октября 2025 по субботам с 12.00 до 14.00</a:t>
            </a:r>
          </a:p>
          <a:p>
            <a:r>
              <a:rPr lang="ru-RU" sz="1400" b="1">
                <a:latin typeface="Gilroy" panose="00000300000000000000" pitchFamily="2" charset="-52"/>
              </a:rPr>
              <a:t>Формат проведения: дистанционный </a:t>
            </a:r>
          </a:p>
          <a:p>
            <a:endParaRPr lang="ru-RU" sz="1400" b="1">
              <a:latin typeface="Gilroy" panose="00000300000000000000" pitchFamily="2" charset="-52"/>
            </a:endParaRPr>
          </a:p>
          <a:p>
            <a:r>
              <a:rPr lang="ru-RU" sz="1400" b="1">
                <a:latin typeface="Gilroy" panose="00000300000000000000" pitchFamily="2" charset="-52"/>
              </a:rPr>
              <a:t>Преподаватель: Белослудцев О.А., председатель предметной комиссии ГИА по Свердловской области по математике</a:t>
            </a:r>
          </a:p>
          <a:p>
            <a:endParaRPr lang="ru-RU" sz="1400" b="1">
              <a:latin typeface="Gilroy" panose="00000300000000000000" pitchFamily="2" charset="-52"/>
            </a:endParaRPr>
          </a:p>
          <a:p>
            <a:r>
              <a:rPr lang="ru-RU" sz="1400" b="1">
                <a:latin typeface="Gilroy" panose="00000300000000000000" pitchFamily="2" charset="-52"/>
              </a:rPr>
              <a:t>Цель – совершенствование профессиональных компетенций учителей общеобразовательных организаций Свердловской области по методическим аспектам подготовки школьников к решению олимпиадных задач по математике. Расширение знаний в области олимпиадной математики, специфики и методах решения олимпиадных задач по математике.</a:t>
            </a:r>
          </a:p>
          <a:p>
            <a:endParaRPr lang="ru-RU" sz="1400" b="1">
              <a:latin typeface="Gilroy" panose="00000300000000000000" pitchFamily="2" charset="-52"/>
            </a:endParaRPr>
          </a:p>
          <a:p>
            <a:r>
              <a:rPr lang="ru-RU" sz="1400" b="1">
                <a:latin typeface="Gilroy" panose="00000300000000000000" pitchFamily="2" charset="-52"/>
              </a:rPr>
              <a:t>Для педагогов, ведущих кружок математики в 8 классе </a:t>
            </a:r>
          </a:p>
          <a:p>
            <a:endParaRPr lang="ru-RU" sz="1400" b="1">
              <a:solidFill>
                <a:srgbClr val="005380"/>
              </a:solidFill>
              <a:latin typeface="Gilroy" panose="00000300000000000000" pitchFamily="2" charset="-52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1746C930-D770-48BB-93AD-9AB9CECEC085}"/>
              </a:ext>
            </a:extLst>
          </p:cNvPr>
          <p:cNvGrpSpPr/>
          <p:nvPr/>
        </p:nvGrpSpPr>
        <p:grpSpPr>
          <a:xfrm>
            <a:off x="1632857" y="278137"/>
            <a:ext cx="10227670" cy="6362996"/>
            <a:chOff x="1632857" y="278137"/>
            <a:chExt cx="10227670" cy="6362996"/>
          </a:xfrm>
        </p:grpSpPr>
        <p:pic>
          <p:nvPicPr>
            <p:cNvPr id="13" name="Рисунок 12" descr="Изображение выглядит как Шрифт, символ, логотип,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9A4C5414-A132-42F0-A438-E484504E1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7097" y="278137"/>
              <a:ext cx="1446338" cy="668071"/>
            </a:xfrm>
            <a:prstGeom prst="rect">
              <a:avLst/>
            </a:prstGeom>
          </p:spPr>
        </p:pic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C58A916-36BF-4F2B-ACA6-F0983337FD45}"/>
                </a:ext>
              </a:extLst>
            </p:cNvPr>
            <p:cNvCxnSpPr/>
            <p:nvPr/>
          </p:nvCxnSpPr>
          <p:spPr>
            <a:xfrm>
              <a:off x="1632857" y="363202"/>
              <a:ext cx="8599592" cy="0"/>
            </a:xfrm>
            <a:prstGeom prst="line">
              <a:avLst/>
            </a:prstGeom>
            <a:ln w="19050">
              <a:solidFill>
                <a:srgbClr val="AF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94AFA4F4-F5DA-43DC-BA8B-7ACF39BBB8A8}"/>
                </a:ext>
              </a:extLst>
            </p:cNvPr>
            <p:cNvCxnSpPr/>
            <p:nvPr/>
          </p:nvCxnSpPr>
          <p:spPr>
            <a:xfrm flipH="1" flipV="1">
              <a:off x="11833435" y="1156996"/>
              <a:ext cx="1" cy="5198728"/>
            </a:xfrm>
            <a:prstGeom prst="line">
              <a:avLst/>
            </a:prstGeom>
            <a:ln w="19050">
              <a:solidFill>
                <a:srgbClr val="AF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3">
              <a:extLst>
                <a:ext uri="{FF2B5EF4-FFF2-40B4-BE49-F238E27FC236}">
                  <a16:creationId xmlns:a16="http://schemas.microsoft.com/office/drawing/2014/main" id="{3C203678-6706-43C6-BBBC-279B614DD98A}"/>
                </a:ext>
              </a:extLst>
            </p:cNvPr>
            <p:cNvSpPr txBox="1"/>
            <p:nvPr/>
          </p:nvSpPr>
          <p:spPr>
            <a:xfrm>
              <a:off x="10232463" y="6432999"/>
              <a:ext cx="1628064" cy="2081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1867"/>
                </a:lnSpc>
                <a:defRPr sz="800" b="1">
                  <a:solidFill>
                    <a:srgbClr val="AF955C"/>
                  </a:solidFill>
                  <a:latin typeface="Montserrat" pitchFamily="2" charset="-52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err="1"/>
                <a:t>Екатеринбург 202</a:t>
              </a:r>
              <a:r>
                <a:rPr lang="ru-RU"/>
                <a:t>5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5025552"/>
      </p:ext>
    </p:extLst>
  </p:cSld>
  <p:clrMapOvr>
    <a:masterClrMapping/>
  </p:clrMapOvr>
  <p:transition>
    <p:push dir="u"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07ABD6-1200-6D38-8C93-322CB6010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5546" y="2280746"/>
            <a:ext cx="8160907" cy="55329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ru-RU" sz="1400" b="1">
                <a:latin typeface="Gilroy" panose="00000300000000000000" pitchFamily="2" charset="-52"/>
              </a:rPr>
              <a:t>для педагогов-организаторов, учителей по ОБЗР общеобразовательных организаций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ru-RU" sz="1400" b="1">
                <a:latin typeface="Gilroy" panose="00000300000000000000" pitchFamily="2" charset="-52"/>
              </a:rPr>
              <a:t>(16 часов)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4458D8-0663-4F1C-A98E-EE38980D8A29}"/>
              </a:ext>
            </a:extLst>
          </p:cNvPr>
          <p:cNvSpPr txBox="1"/>
          <p:nvPr/>
        </p:nvSpPr>
        <p:spPr>
          <a:xfrm>
            <a:off x="6436663" y="3116684"/>
            <a:ext cx="4907902" cy="291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>
                <a:latin typeface="Gilroy" panose="00000300000000000000" pitchFamily="2" charset="-52"/>
              </a:rPr>
              <a:t>По итогам обучения участники получают удостоверение о повышении квалификации. </a:t>
            </a:r>
          </a:p>
          <a:p>
            <a:pPr>
              <a:lnSpc>
                <a:spcPct val="120000"/>
              </a:lnSpc>
            </a:pPr>
            <a:endParaRPr lang="ru-RU" sz="1400" b="1">
              <a:latin typeface="Gilroy" panose="00000300000000000000" pitchFamily="2" charset="-52"/>
            </a:endParaRPr>
          </a:p>
          <a:p>
            <a:pPr>
              <a:lnSpc>
                <a:spcPct val="120000"/>
              </a:lnSpc>
            </a:pPr>
            <a:r>
              <a:rPr lang="ru-RU" sz="1400" b="1">
                <a:latin typeface="Gilroy" panose="00000300000000000000" pitchFamily="2" charset="-52"/>
              </a:rPr>
              <a:t>Теоретическая часть: </a:t>
            </a:r>
          </a:p>
          <a:p>
            <a:pPr>
              <a:lnSpc>
                <a:spcPct val="120000"/>
              </a:lnSpc>
            </a:pPr>
            <a:r>
              <a:rPr lang="ru-RU" sz="1400" b="1">
                <a:latin typeface="Gilroy" panose="00000300000000000000" pitchFamily="2" charset="-52"/>
              </a:rPr>
              <a:t>онлайн-вебинары 7 и 10 октября с 15:00 до 17:55.</a:t>
            </a:r>
          </a:p>
          <a:p>
            <a:pPr>
              <a:lnSpc>
                <a:spcPct val="120000"/>
              </a:lnSpc>
            </a:pPr>
            <a:r>
              <a:rPr lang="ru-RU" sz="1400" b="1">
                <a:latin typeface="Gilroy" panose="00000300000000000000" pitchFamily="2" charset="-52"/>
              </a:rPr>
              <a:t>Практическая часть: </a:t>
            </a:r>
          </a:p>
          <a:p>
            <a:pPr>
              <a:lnSpc>
                <a:spcPct val="120000"/>
              </a:lnSpc>
            </a:pPr>
            <a:r>
              <a:rPr lang="ru-RU" sz="1400" b="1">
                <a:latin typeface="Gilroy" panose="00000300000000000000" pitchFamily="2" charset="-52"/>
              </a:rPr>
              <a:t>18 октября с 10:00 до 16:30. </a:t>
            </a:r>
          </a:p>
          <a:p>
            <a:pPr>
              <a:lnSpc>
                <a:spcPct val="120000"/>
              </a:lnSpc>
            </a:pPr>
            <a:endParaRPr lang="ru-RU" sz="1400" b="1">
              <a:latin typeface="Gilroy" panose="00000300000000000000" pitchFamily="2" charset="-52"/>
            </a:endParaRPr>
          </a:p>
          <a:p>
            <a:pPr>
              <a:lnSpc>
                <a:spcPct val="120000"/>
              </a:lnSpc>
            </a:pPr>
            <a:r>
              <a:rPr lang="ru-RU" sz="1400" b="1">
                <a:latin typeface="Gilroy" panose="00000300000000000000" pitchFamily="2" charset="-52"/>
              </a:rPr>
              <a:t>Место проведения: </a:t>
            </a:r>
          </a:p>
          <a:p>
            <a:pPr>
              <a:lnSpc>
                <a:spcPct val="120000"/>
              </a:lnSpc>
            </a:pPr>
            <a:r>
              <a:rPr lang="ru-RU" sz="1400" b="1">
                <a:latin typeface="Gilroy" panose="00000300000000000000" pitchFamily="2" charset="-52"/>
              </a:rPr>
              <a:t>Екатеринбург, МАОУ СОШ № 300 «Перспектива», </a:t>
            </a:r>
          </a:p>
          <a:p>
            <a:pPr>
              <a:lnSpc>
                <a:spcPct val="120000"/>
              </a:lnSpc>
            </a:pPr>
            <a:r>
              <a:rPr lang="ru-RU" sz="1400" b="1">
                <a:latin typeface="Gilroy" panose="00000300000000000000" pitchFamily="2" charset="-52"/>
              </a:rPr>
              <a:t>ул. Рощинская, 23.</a:t>
            </a:r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CEDA1520-FF68-4B5F-A536-17386F030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302" y="684119"/>
            <a:ext cx="11015397" cy="1528946"/>
          </a:xfrm>
        </p:spPr>
        <p:txBody>
          <a:bodyPr>
            <a:normAutofit/>
          </a:bodyPr>
          <a:lstStyle/>
          <a:p>
            <a:r>
              <a:rPr lang="ru-RU" sz="2400" b="1">
                <a:solidFill>
                  <a:srgbClr val="AF955C"/>
                </a:solidFill>
                <a:latin typeface="Gilroy" panose="00000300000000000000" pitchFamily="2" charset="-52"/>
              </a:rPr>
              <a:t>ПРОГРАММА ПОВЫШЕНИЯ КВАЛИФИКАЦИИ </a:t>
            </a:r>
            <a:br>
              <a:rPr lang="ru-RU" sz="2400" b="1">
                <a:solidFill>
                  <a:srgbClr val="AF955C"/>
                </a:solidFill>
                <a:latin typeface="Gilroy" panose="00000300000000000000" pitchFamily="2" charset="-52"/>
              </a:rPr>
            </a:br>
            <a:r>
              <a:rPr lang="ru-RU" sz="2400" b="1">
                <a:solidFill>
                  <a:srgbClr val="AF955C"/>
                </a:solidFill>
                <a:latin typeface="Gilroy" panose="00000300000000000000" pitchFamily="2" charset="-52"/>
              </a:rPr>
              <a:t>«ОРГАНИЗАЦИЯ ОЛИМПИАДНОЙ ПОДГОТОВКИ </a:t>
            </a:r>
            <a:br>
              <a:rPr lang="ru-RU" sz="2400" b="1">
                <a:solidFill>
                  <a:srgbClr val="AF955C"/>
                </a:solidFill>
                <a:latin typeface="Gilroy" panose="00000300000000000000" pitchFamily="2" charset="-52"/>
              </a:rPr>
            </a:br>
            <a:r>
              <a:rPr lang="ru-RU" sz="2400" b="1">
                <a:solidFill>
                  <a:srgbClr val="AF955C"/>
                </a:solidFill>
                <a:latin typeface="Gilroy" panose="00000300000000000000" pitchFamily="2" charset="-52"/>
              </a:rPr>
              <a:t>ПО ОСНОВАМ БЕЗОПАСНОСТИ И ЗАЩИТЫ РОДИНЫ В ШКОЛЕ» </a:t>
            </a:r>
            <a:endParaRPr lang="ru-RU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FE0FAC-8549-4713-BB52-88C962D6F0D7}"/>
              </a:ext>
            </a:extLst>
          </p:cNvPr>
          <p:cNvSpPr txBox="1"/>
          <p:nvPr/>
        </p:nvSpPr>
        <p:spPr>
          <a:xfrm>
            <a:off x="961053" y="3116684"/>
            <a:ext cx="3782956" cy="1364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>
                <a:latin typeface="Gilroy" panose="00000300000000000000" pitchFamily="2" charset="-52"/>
              </a:rPr>
              <a:t>В программе: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b="1">
                <a:latin typeface="Gilroy" panose="00000300000000000000" pitchFamily="2" charset="-52"/>
              </a:rPr>
              <a:t>теоретические особенности подготовки к ВсОШ по ОБЗР,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b="1">
                <a:latin typeface="Gilroy" panose="00000300000000000000" pitchFamily="2" charset="-52"/>
              </a:rPr>
              <a:t>обратная связь ведущих экспертов,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b="1">
                <a:latin typeface="Gilroy" panose="00000300000000000000" pitchFamily="2" charset="-52"/>
              </a:rPr>
              <a:t>отработка  практических задач.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6C12C3-68ED-4E14-A9A2-50B3E98579C5}"/>
              </a:ext>
            </a:extLst>
          </p:cNvPr>
          <p:cNvSpPr txBox="1"/>
          <p:nvPr/>
        </p:nvSpPr>
        <p:spPr>
          <a:xfrm>
            <a:off x="926869" y="4882781"/>
            <a:ext cx="4093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>
                <a:latin typeface="Gilroy" panose="00000300000000000000" pitchFamily="2" charset="-52"/>
              </a:rPr>
              <a:t>Ссылка для регистрации: </a:t>
            </a:r>
            <a:r>
              <a:rPr lang="ru-RU" sz="1400" b="1">
                <a:latin typeface="Gilroy" panose="00000300000000000000" pitchFamily="2" charset="-52"/>
                <a:hlinkClick r:id="rId2"/>
              </a:rPr>
              <a:t>https://ereg.zsfond.ru/#/quals/orders?courseid=b51c027d-8978-40f6-b99b-0eca7c5c9c12</a:t>
            </a:r>
            <a:r>
              <a:rPr lang="ru-RU" sz="1400" b="1">
                <a:latin typeface="Gilroy" panose="00000300000000000000" pitchFamily="2" charset="-52"/>
              </a:rPr>
              <a:t>   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C1D4386-B75B-4C2B-82BA-AABC613E78E2}"/>
              </a:ext>
            </a:extLst>
          </p:cNvPr>
          <p:cNvGrpSpPr/>
          <p:nvPr/>
        </p:nvGrpSpPr>
        <p:grpSpPr>
          <a:xfrm>
            <a:off x="3228392" y="278137"/>
            <a:ext cx="8632135" cy="6362996"/>
            <a:chOff x="3228392" y="278137"/>
            <a:chExt cx="8632135" cy="6362996"/>
          </a:xfrm>
        </p:grpSpPr>
        <p:pic>
          <p:nvPicPr>
            <p:cNvPr id="8" name="Рисунок 7" descr="Изображение выглядит как Шрифт, символ, логотип,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B1F261CA-6CE5-4DEF-B264-B6489AEF2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7097" y="278137"/>
              <a:ext cx="1446338" cy="668071"/>
            </a:xfrm>
            <a:prstGeom prst="rect">
              <a:avLst/>
            </a:prstGeom>
          </p:spPr>
        </p:pic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FDC83AA6-20DD-44CB-BE0C-E898F1E41202}"/>
                </a:ext>
              </a:extLst>
            </p:cNvPr>
            <p:cNvCxnSpPr/>
            <p:nvPr/>
          </p:nvCxnSpPr>
          <p:spPr>
            <a:xfrm>
              <a:off x="3228392" y="363202"/>
              <a:ext cx="7004057" cy="0"/>
            </a:xfrm>
            <a:prstGeom prst="line">
              <a:avLst/>
            </a:prstGeom>
            <a:ln w="19050">
              <a:solidFill>
                <a:srgbClr val="AF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A2ECAA45-8831-48B5-884B-E66324A7A904}"/>
                </a:ext>
              </a:extLst>
            </p:cNvPr>
            <p:cNvCxnSpPr/>
            <p:nvPr/>
          </p:nvCxnSpPr>
          <p:spPr>
            <a:xfrm flipH="1" flipV="1">
              <a:off x="11833435" y="1156996"/>
              <a:ext cx="1" cy="5198728"/>
            </a:xfrm>
            <a:prstGeom prst="line">
              <a:avLst/>
            </a:prstGeom>
            <a:ln w="19050">
              <a:solidFill>
                <a:srgbClr val="AF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3">
              <a:extLst>
                <a:ext uri="{FF2B5EF4-FFF2-40B4-BE49-F238E27FC236}">
                  <a16:creationId xmlns:a16="http://schemas.microsoft.com/office/drawing/2014/main" id="{2E49FCC5-1679-4ACA-9A0D-240F109962F2}"/>
                </a:ext>
              </a:extLst>
            </p:cNvPr>
            <p:cNvSpPr txBox="1"/>
            <p:nvPr/>
          </p:nvSpPr>
          <p:spPr>
            <a:xfrm>
              <a:off x="10232463" y="6432999"/>
              <a:ext cx="1628064" cy="2081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1867"/>
                </a:lnSpc>
                <a:defRPr sz="800" b="1">
                  <a:solidFill>
                    <a:srgbClr val="AF955C"/>
                  </a:solidFill>
                  <a:latin typeface="Montserrat" pitchFamily="2" charset="-52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err="1"/>
                <a:t>Екатеринбург 202</a:t>
              </a:r>
              <a:r>
                <a:rPr lang="ru-RU"/>
                <a:t>5</a:t>
              </a:r>
              <a:endParaRPr lang="en-US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43C857-A4AF-42F0-91C9-8E9CB3C65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768" y="-21857"/>
            <a:ext cx="3116424" cy="102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30759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2C9C34C-8278-E204-35CC-DC435214A0C9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D3AFEFE-E34C-976B-479A-171161E60E0A}"/>
              </a:ext>
            </a:extLst>
          </p:cNvPr>
          <p:cNvSpPr txBox="1"/>
          <p:nvPr/>
        </p:nvSpPr>
        <p:spPr bwMode="auto">
          <a:xfrm>
            <a:off x="411106" y="907991"/>
            <a:ext cx="10963388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AF955C"/>
                </a:solidFill>
                <a:latin typeface="Gilroy" panose="00000300000000000000" pitchFamily="2" charset="-52"/>
                <a:cs typeface="Arial"/>
              </a:rPr>
              <a:t>ВОЗМОЖНОСТИ ДЛЯ ПЕДАГОГОВ:</a:t>
            </a:r>
          </a:p>
          <a:p>
            <a:pPr algn="ctr">
              <a:defRPr/>
            </a:pPr>
            <a:r>
              <a:rPr lang="ru-RU" sz="2400" b="1">
                <a:latin typeface="Gilroy" panose="00000300000000000000" pitchFamily="2" charset="-52"/>
              </a:rPr>
              <a:t>1. Грантовый конкурс для учителей информатики «</a:t>
            </a:r>
            <a:r>
              <a:rPr lang="en-US" sz="2400" b="1">
                <a:latin typeface="Gilroy" panose="00000300000000000000" pitchFamily="2" charset="-52"/>
              </a:rPr>
              <a:t>IT</a:t>
            </a:r>
            <a:r>
              <a:rPr lang="ru-RU" sz="2400" b="1">
                <a:latin typeface="Gilroy" panose="00000300000000000000" pitchFamily="2" charset="-52"/>
              </a:rPr>
              <a:t>-профессионал»</a:t>
            </a:r>
            <a:endParaRPr lang="ru-RU" sz="2133" b="1">
              <a:solidFill>
                <a:srgbClr val="AF955C"/>
              </a:solidFill>
              <a:latin typeface="Gilroy" panose="00000300000000000000" pitchFamily="2" charset="-52"/>
              <a:cs typeface="Arial"/>
            </a:endParaRPr>
          </a:p>
          <a:p>
            <a:pPr>
              <a:defRPr/>
            </a:pPr>
            <a:endParaRPr lang="ru-RU" sz="1333">
              <a:solidFill>
                <a:srgbClr val="AF955C"/>
              </a:solidFill>
              <a:latin typeface="Gilroy" panose="00000300000000000000" pitchFamily="2" charset="-52"/>
              <a:ea typeface="Calibri"/>
              <a:cs typeface="Arial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6CE7DE3-8988-CB2A-4F84-C8F6939AA6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67808" y="3225800"/>
            <a:ext cx="1931392" cy="193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1A39685B-005A-C5B5-44E9-7EAC46D203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87836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DFF053-CF87-E8A2-C179-6D2404D76DB1}"/>
              </a:ext>
            </a:extLst>
          </p:cNvPr>
          <p:cNvSpPr txBox="1"/>
          <p:nvPr/>
        </p:nvSpPr>
        <p:spPr>
          <a:xfrm>
            <a:off x="-274448" y="5881861"/>
            <a:ext cx="116172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AF955C"/>
                </a:solidFill>
                <a:latin typeface="Gilroy" panose="00000300000000000000" pitchFamily="2" charset="-52"/>
                <a:cs typeface="Arial"/>
              </a:rPr>
              <a:t>ССЫЛКА НА РЕГИСТРАЦИЮ: </a:t>
            </a:r>
            <a:r>
              <a:rPr lang="en-US" sz="2133" b="1">
                <a:latin typeface="Gilroy" panose="00000300000000000000" pitchFamily="2" charset="-52"/>
              </a:rPr>
              <a:t>https://forms.kontur.ru/form/p30heKooSW</a:t>
            </a:r>
            <a:endParaRPr lang="ru-RU" sz="2133" b="1">
              <a:latin typeface="Gilroy" panose="00000300000000000000" pitchFamily="2" charset="-52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B0E787-560F-7C03-8CCD-C2BC1C57EAE2}"/>
              </a:ext>
            </a:extLst>
          </p:cNvPr>
          <p:cNvSpPr txBox="1"/>
          <p:nvPr/>
        </p:nvSpPr>
        <p:spPr>
          <a:xfrm>
            <a:off x="5961560" y="2467784"/>
            <a:ext cx="554859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1. Отборочный (дистанционный) этап 12 октября.</a:t>
            </a:r>
          </a:p>
          <a:p>
            <a:pPr algn="just">
              <a:defRPr/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 2. Заключительный (очный) этап 19 октября на площадке Фонда «Золотое сечение». </a:t>
            </a:r>
          </a:p>
          <a:p>
            <a:pPr algn="just">
              <a:defRPr/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Продолжительность каждого тура составит 5 часов.</a:t>
            </a:r>
          </a:p>
          <a:p>
            <a:pPr algn="just">
              <a:defRPr/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 </a:t>
            </a:r>
          </a:p>
          <a:p>
            <a:pPr algn="just">
              <a:defRPr/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К участию приглашаются учителя информатики Свердловской области, владеющие основами одного из языков программирования и способные решать задачи уровня сложных заданий ЕГЭ по информатике.</a:t>
            </a:r>
          </a:p>
          <a:p>
            <a:pPr algn="just">
              <a:defRPr/>
            </a:pPr>
            <a:endParaRPr lang="ru-RU" sz="1400" b="1">
              <a:latin typeface="Gilroy" panose="00000300000000000000" pitchFamily="2" charset="-52"/>
              <a:cs typeface="Arial"/>
            </a:endParaRPr>
          </a:p>
          <a:p>
            <a:pPr algn="just">
              <a:defRPr/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С более подробной информацией можно ознакомиться на сайте: </a:t>
            </a:r>
            <a:r>
              <a:rPr lang="en-US" sz="1400" b="1">
                <a:latin typeface="Gilroy" panose="00000300000000000000" pitchFamily="2" charset="-52"/>
              </a:rPr>
              <a:t>https://kontur.ru/bf-help/teacher</a:t>
            </a:r>
            <a:endParaRPr lang="ru-RU" sz="1400" b="1">
              <a:latin typeface="Gilroy" panose="00000300000000000000" pitchFamily="2" charset="-52"/>
              <a:cs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39F4B8-9637-B135-C4BB-18C755A7E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740" y="1929656"/>
            <a:ext cx="2830228" cy="25922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3C0F4A-E704-1D0C-7594-E13010D35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915" y="2852624"/>
            <a:ext cx="3209597" cy="2939764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35CA9D1C-4BFE-4089-A90B-E656F789B2BA}"/>
              </a:ext>
            </a:extLst>
          </p:cNvPr>
          <p:cNvGrpSpPr/>
          <p:nvPr/>
        </p:nvGrpSpPr>
        <p:grpSpPr>
          <a:xfrm>
            <a:off x="4367808" y="278137"/>
            <a:ext cx="7492719" cy="6362996"/>
            <a:chOff x="4367808" y="278137"/>
            <a:chExt cx="7492719" cy="6362996"/>
          </a:xfrm>
        </p:grpSpPr>
        <p:pic>
          <p:nvPicPr>
            <p:cNvPr id="19" name="Рисунок 18" descr="Изображение выглядит как Шрифт, символ, логотип,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4C1D927F-B2CD-4454-8897-1FAAE3A46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7097" y="278137"/>
              <a:ext cx="1446338" cy="668071"/>
            </a:xfrm>
            <a:prstGeom prst="rect">
              <a:avLst/>
            </a:prstGeom>
          </p:spPr>
        </p:pic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BE7245F0-E42C-4CC7-BB9B-9DEAFA674EDC}"/>
                </a:ext>
              </a:extLst>
            </p:cNvPr>
            <p:cNvCxnSpPr/>
            <p:nvPr/>
          </p:nvCxnSpPr>
          <p:spPr>
            <a:xfrm>
              <a:off x="4367808" y="363202"/>
              <a:ext cx="5864641" cy="0"/>
            </a:xfrm>
            <a:prstGeom prst="line">
              <a:avLst/>
            </a:prstGeom>
            <a:ln w="19050">
              <a:solidFill>
                <a:srgbClr val="AF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9DF9C5BE-18B5-4F88-AED0-E9D9EE4B8391}"/>
                </a:ext>
              </a:extLst>
            </p:cNvPr>
            <p:cNvCxnSpPr/>
            <p:nvPr/>
          </p:nvCxnSpPr>
          <p:spPr>
            <a:xfrm flipH="1" flipV="1">
              <a:off x="11833435" y="1156996"/>
              <a:ext cx="1" cy="5198728"/>
            </a:xfrm>
            <a:prstGeom prst="line">
              <a:avLst/>
            </a:prstGeom>
            <a:ln w="19050">
              <a:solidFill>
                <a:srgbClr val="AF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3">
              <a:extLst>
                <a:ext uri="{FF2B5EF4-FFF2-40B4-BE49-F238E27FC236}">
                  <a16:creationId xmlns:a16="http://schemas.microsoft.com/office/drawing/2014/main" id="{CFE98712-4487-4F19-A2B5-8974FCD9B6A2}"/>
                </a:ext>
              </a:extLst>
            </p:cNvPr>
            <p:cNvSpPr txBox="1"/>
            <p:nvPr/>
          </p:nvSpPr>
          <p:spPr>
            <a:xfrm>
              <a:off x="10232463" y="6432999"/>
              <a:ext cx="1628064" cy="2081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1867"/>
                </a:lnSpc>
                <a:defRPr sz="800" b="1">
                  <a:solidFill>
                    <a:srgbClr val="AF955C"/>
                  </a:solidFill>
                  <a:latin typeface="Montserrat" pitchFamily="2" charset="-52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err="1"/>
                <a:t>Екатеринбург 202</a:t>
              </a:r>
              <a:r>
                <a:rPr lang="ru-RU"/>
                <a:t>5</a:t>
              </a:r>
              <a:endParaRPr lang="en-US"/>
            </a:p>
          </p:txBody>
        </p:sp>
      </p:grpSp>
      <p:sp>
        <p:nvSpPr>
          <p:cNvPr id="10" name="AutoShape 2">
            <a:extLst>
              <a:ext uri="{FF2B5EF4-FFF2-40B4-BE49-F238E27FC236}">
                <a16:creationId xmlns:a16="http://schemas.microsoft.com/office/drawing/2014/main" id="{E0706F58-C12F-4D11-AAD8-A4CE416A9F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CE7AB90-1B3C-4796-AF58-22088E2637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07" y="278137"/>
            <a:ext cx="3415306" cy="3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37220"/>
      </p:ext>
    </p:extLst>
  </p:cSld>
  <p:clrMapOvr>
    <a:masterClrMapping/>
  </p:clrMapOvr>
  <p:transition>
    <p:push dir="u"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09C903A-9798-FC80-9286-D5348464DBFC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F801421C-18FC-036B-14FC-D2FFBA72D698}"/>
              </a:ext>
            </a:extLst>
          </p:cNvPr>
          <p:cNvSpPr txBox="1"/>
          <p:nvPr/>
        </p:nvSpPr>
        <p:spPr bwMode="auto">
          <a:xfrm>
            <a:off x="411106" y="1040563"/>
            <a:ext cx="10963388" cy="140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AF955C"/>
                </a:solidFill>
                <a:latin typeface="Gilroy" panose="00000300000000000000" pitchFamily="2" charset="-52"/>
                <a:cs typeface="Arial"/>
              </a:rPr>
              <a:t>ВОЗМОЖНОСТИ ДЛЯ ПЕДАГОГОВ:</a:t>
            </a:r>
          </a:p>
          <a:p>
            <a:pPr algn="ctr">
              <a:defRPr/>
            </a:pPr>
            <a:r>
              <a:rPr lang="ru-RU" sz="2400" b="1">
                <a:latin typeface="Gilroy" panose="00000300000000000000" pitchFamily="2" charset="-52"/>
              </a:rPr>
              <a:t>2. Серия практических вебинаров для педагогов точных наук от Благотворительного фонда СКБ Контур</a:t>
            </a:r>
            <a:endParaRPr lang="ru-RU" sz="2133" b="1">
              <a:solidFill>
                <a:srgbClr val="AF955C"/>
              </a:solidFill>
              <a:latin typeface="Gilroy" panose="00000300000000000000" pitchFamily="2" charset="-52"/>
              <a:cs typeface="Arial"/>
            </a:endParaRPr>
          </a:p>
          <a:p>
            <a:pPr>
              <a:defRPr/>
            </a:pPr>
            <a:endParaRPr lang="ru-RU" sz="1333">
              <a:solidFill>
                <a:srgbClr val="AF955C"/>
              </a:solidFill>
              <a:latin typeface="Gilroy" panose="00000300000000000000" pitchFamily="2" charset="-52"/>
              <a:ea typeface="Calibri"/>
              <a:cs typeface="Arial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61B5E4D-46FF-2A63-C52E-A57B79DB02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67808" y="3225800"/>
            <a:ext cx="1931392" cy="193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4DF0CC-31A5-8BB6-6D52-41C649325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55" y="2515357"/>
            <a:ext cx="2639288" cy="2639288"/>
          </a:xfrm>
          <a:prstGeom prst="rect">
            <a:avLst/>
          </a:prstGeom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70769E3C-732E-30C3-CD66-B9954F041E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87836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7FDA33-3CF4-6AEB-9D6B-8706E39E1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824" y="2515359"/>
            <a:ext cx="2639286" cy="26392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4F7C27-B974-BC81-2888-0AB5364DC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891" y="2540370"/>
            <a:ext cx="2631863" cy="26318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3629F2-9254-C82D-D75A-84C7494FF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9597" y="2540373"/>
            <a:ext cx="2631860" cy="26318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584D90-E662-D543-BD59-D4DCAA54B66F}"/>
              </a:ext>
            </a:extLst>
          </p:cNvPr>
          <p:cNvSpPr txBox="1"/>
          <p:nvPr/>
        </p:nvSpPr>
        <p:spPr>
          <a:xfrm>
            <a:off x="970385" y="5527627"/>
            <a:ext cx="103101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AF955C"/>
                </a:solidFill>
                <a:latin typeface="Gilroy" panose="00000300000000000000" pitchFamily="2" charset="-52"/>
                <a:cs typeface="Arial"/>
              </a:rPr>
              <a:t>ССЫЛКА НА РЕГИСТРАЦИЮ: </a:t>
            </a:r>
            <a:r>
              <a:rPr lang="en-US" sz="2133" b="1">
                <a:latin typeface="Gilroy" panose="00000300000000000000" pitchFamily="2" charset="-52"/>
              </a:rPr>
              <a:t>https://kontur.ru/bf-help/webinars</a:t>
            </a:r>
            <a:endParaRPr lang="ru-RU" sz="2133" b="1">
              <a:latin typeface="Gilroy" panose="00000300000000000000" pitchFamily="2" charset="-52"/>
              <a:cs typeface="Arial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688585F-EAAF-48A9-BFF0-3FA3DC4C7099}"/>
              </a:ext>
            </a:extLst>
          </p:cNvPr>
          <p:cNvGrpSpPr/>
          <p:nvPr/>
        </p:nvGrpSpPr>
        <p:grpSpPr>
          <a:xfrm>
            <a:off x="4367808" y="278137"/>
            <a:ext cx="7492719" cy="6362996"/>
            <a:chOff x="4367808" y="278137"/>
            <a:chExt cx="7492719" cy="6362996"/>
          </a:xfrm>
        </p:grpSpPr>
        <p:pic>
          <p:nvPicPr>
            <p:cNvPr id="20" name="Рисунок 19" descr="Изображение выглядит как Шрифт, символ, логотип,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9117B172-14EF-4F20-B7A5-DC8BD6585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7097" y="278137"/>
              <a:ext cx="1446338" cy="668071"/>
            </a:xfrm>
            <a:prstGeom prst="rect">
              <a:avLst/>
            </a:prstGeom>
          </p:spPr>
        </p:pic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DD00EC4F-20D1-4957-A61F-1E09B9718F34}"/>
                </a:ext>
              </a:extLst>
            </p:cNvPr>
            <p:cNvCxnSpPr/>
            <p:nvPr/>
          </p:nvCxnSpPr>
          <p:spPr>
            <a:xfrm>
              <a:off x="4367808" y="363202"/>
              <a:ext cx="5864641" cy="0"/>
            </a:xfrm>
            <a:prstGeom prst="line">
              <a:avLst/>
            </a:prstGeom>
            <a:ln w="19050">
              <a:solidFill>
                <a:srgbClr val="AF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FEA5D9B2-FD91-4364-A12A-FE51E527A659}"/>
                </a:ext>
              </a:extLst>
            </p:cNvPr>
            <p:cNvCxnSpPr/>
            <p:nvPr/>
          </p:nvCxnSpPr>
          <p:spPr>
            <a:xfrm flipH="1" flipV="1">
              <a:off x="11833435" y="1156996"/>
              <a:ext cx="1" cy="5198728"/>
            </a:xfrm>
            <a:prstGeom prst="line">
              <a:avLst/>
            </a:prstGeom>
            <a:ln w="19050">
              <a:solidFill>
                <a:srgbClr val="AF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08C01C53-7F62-49C2-9965-4932B9647F58}"/>
                </a:ext>
              </a:extLst>
            </p:cNvPr>
            <p:cNvSpPr txBox="1"/>
            <p:nvPr/>
          </p:nvSpPr>
          <p:spPr>
            <a:xfrm>
              <a:off x="10232463" y="6432999"/>
              <a:ext cx="1628064" cy="2081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1867"/>
                </a:lnSpc>
                <a:defRPr sz="800" b="1">
                  <a:solidFill>
                    <a:srgbClr val="AF955C"/>
                  </a:solidFill>
                  <a:latin typeface="Montserrat" pitchFamily="2" charset="-52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err="1"/>
                <a:t>Екатеринбург 202</a:t>
              </a:r>
              <a:r>
                <a:rPr lang="ru-RU"/>
                <a:t>5</a:t>
              </a:r>
              <a:endParaRPr lang="en-US"/>
            </a:p>
          </p:txBody>
        </p:sp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77BF0D7-CA1C-4275-B340-C9FAFDDE1B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107" y="278137"/>
            <a:ext cx="3415306" cy="3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49643"/>
      </p:ext>
    </p:extLst>
  </p:cSld>
  <p:clrMapOvr>
    <a:masterClrMapping/>
  </p:clrMapOvr>
  <p:transition>
    <p:push dir="u"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2AF9315-FF89-6A3F-D936-9AC3AF2B25EB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00DD13FF-96A9-686A-8458-5395D67C7A36}"/>
              </a:ext>
            </a:extLst>
          </p:cNvPr>
          <p:cNvSpPr txBox="1"/>
          <p:nvPr/>
        </p:nvSpPr>
        <p:spPr bwMode="auto">
          <a:xfrm>
            <a:off x="328672" y="1130120"/>
            <a:ext cx="10963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AF955C"/>
                </a:solidFill>
                <a:latin typeface="Gilroy" panose="00000300000000000000" pitchFamily="2" charset="-52"/>
                <a:cs typeface="Arial"/>
              </a:rPr>
              <a:t>ВОЗМОЖНОСТИ ДЛЯ ПЕДАГОГОВ:</a:t>
            </a:r>
          </a:p>
          <a:p>
            <a:pPr algn="ctr">
              <a:defRPr/>
            </a:pPr>
            <a:r>
              <a:rPr lang="ru-RU" sz="2400" b="1">
                <a:latin typeface="Gilroy" panose="00000300000000000000" pitchFamily="2" charset="-52"/>
              </a:rPr>
              <a:t>3. Курсы повышения квалификации для учителей информатики  Фонда «Золотое сечение» совместно с Благотворительным фондом СКБ Контур</a:t>
            </a:r>
            <a:endParaRPr lang="ru-RU" sz="2400" b="1">
              <a:solidFill>
                <a:srgbClr val="AF955C"/>
              </a:solidFill>
              <a:latin typeface="Gilroy" panose="00000300000000000000" pitchFamily="2" charset="-52"/>
              <a:cs typeface="Arial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B0B532A-A735-06A5-99D9-C43BDA3068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67808" y="3225800"/>
            <a:ext cx="1931392" cy="193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633D985E-38ED-5A8B-EABD-B3D3351F18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87836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534734-71E4-4511-628B-E33D4F83A259}"/>
              </a:ext>
            </a:extLst>
          </p:cNvPr>
          <p:cNvSpPr txBox="1"/>
          <p:nvPr/>
        </p:nvSpPr>
        <p:spPr>
          <a:xfrm>
            <a:off x="-720758" y="5816877"/>
            <a:ext cx="11617291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133" b="1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B94296-8CBB-7EE0-7E93-89DB27F1FAF1}"/>
              </a:ext>
            </a:extLst>
          </p:cNvPr>
          <p:cNvSpPr txBox="1"/>
          <p:nvPr/>
        </p:nvSpPr>
        <p:spPr>
          <a:xfrm>
            <a:off x="5810366" y="2526007"/>
            <a:ext cx="5504203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Цели программы:</a:t>
            </a:r>
          </a:p>
          <a:p>
            <a:pPr algn="just">
              <a:defRPr/>
            </a:pPr>
            <a:r>
              <a:rPr lang="ru-RU" sz="1400">
                <a:latin typeface="Gilroy" panose="00000300000000000000" pitchFamily="2" charset="-52"/>
              </a:rPr>
              <a:t>Обучение методикам современного преподавания информатики, знакомство с передовыми технологиями и языками программирования.</a:t>
            </a:r>
          </a:p>
          <a:p>
            <a:pPr algn="just">
              <a:defRPr/>
            </a:pPr>
            <a:endParaRPr lang="ru-RU" sz="1400">
              <a:latin typeface="Gilroy" panose="00000300000000000000" pitchFamily="2" charset="-52"/>
            </a:endParaRPr>
          </a:p>
          <a:p>
            <a:pPr algn="just">
              <a:defRPr/>
            </a:pPr>
            <a:r>
              <a:rPr lang="ru-RU" sz="1400" b="1">
                <a:latin typeface="Gilroy" panose="00000300000000000000" pitchFamily="2" charset="-52"/>
              </a:rPr>
              <a:t>Задачи: </a:t>
            </a:r>
          </a:p>
          <a:p>
            <a:pPr marL="342900" indent="-342900">
              <a:buAutoNum type="arabicPeriod"/>
              <a:defRPr/>
            </a:pPr>
            <a:r>
              <a:rPr lang="ru-RU" sz="1400">
                <a:latin typeface="Gilroy" panose="00000300000000000000" pitchFamily="2" charset="-52"/>
              </a:rPr>
              <a:t>Обучение основам программирования на языке Python ; </a:t>
            </a:r>
          </a:p>
          <a:p>
            <a:pPr marL="342900" indent="-342900">
              <a:buAutoNum type="arabicPeriod"/>
              <a:defRPr/>
            </a:pPr>
            <a:r>
              <a:rPr lang="ru-RU" sz="1400">
                <a:latin typeface="Gilroy" panose="00000300000000000000" pitchFamily="2" charset="-52"/>
              </a:rPr>
              <a:t>Обучение принципам преподавания основ языка программирования для школьников, интерактивными архивами заданий по олимпиадной информатике; </a:t>
            </a:r>
          </a:p>
          <a:p>
            <a:pPr marL="342900" indent="-342900">
              <a:buAutoNum type="arabicPeriod"/>
              <a:defRPr/>
            </a:pPr>
            <a:r>
              <a:rPr lang="ru-RU" sz="1400">
                <a:latin typeface="Gilroy" panose="00000300000000000000" pitchFamily="2" charset="-52"/>
              </a:rPr>
              <a:t>Формирование глубоких знаний и навыков в области алгоритмизации и программирования.</a:t>
            </a:r>
          </a:p>
          <a:p>
            <a:pPr algn="just">
              <a:defRPr/>
            </a:pPr>
            <a:endParaRPr lang="ru-RU" sz="1400" b="1">
              <a:latin typeface="Gilroy" panose="00000300000000000000" pitchFamily="2" charset="-52"/>
            </a:endParaRPr>
          </a:p>
          <a:p>
            <a:pPr algn="just">
              <a:defRPr/>
            </a:pPr>
            <a:r>
              <a:rPr lang="ru-RU" sz="1400" b="1">
                <a:latin typeface="Gilroy" panose="00000300000000000000" pitchFamily="2" charset="-52"/>
              </a:rPr>
              <a:t>Когда: </a:t>
            </a:r>
            <a:r>
              <a:rPr lang="ru-RU" sz="1400">
                <a:latin typeface="Gilroy" panose="00000300000000000000" pitchFamily="2" charset="-52"/>
              </a:rPr>
              <a:t>ноябрь 2025 г.</a:t>
            </a:r>
          </a:p>
          <a:p>
            <a:pPr algn="just">
              <a:defRPr/>
            </a:pPr>
            <a:r>
              <a:rPr lang="ru-RU" sz="1400">
                <a:latin typeface="Gilroy" panose="00000300000000000000" pitchFamily="2" charset="-52"/>
              </a:rPr>
              <a:t>После завершения программы слушателям выдается удостоверение повышения квалификации государственного образца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C1F24C5-FFCC-2B63-8C18-29A5A6DD4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4240" y="3796355"/>
            <a:ext cx="3241129" cy="296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F778E8-D2C8-70E4-A701-93135C28A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31" y="2313839"/>
            <a:ext cx="3200916" cy="2931812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BE312E8-E16A-4F9B-879C-7F5383BBA5E6}"/>
              </a:ext>
            </a:extLst>
          </p:cNvPr>
          <p:cNvGrpSpPr/>
          <p:nvPr/>
        </p:nvGrpSpPr>
        <p:grpSpPr>
          <a:xfrm>
            <a:off x="4367808" y="278137"/>
            <a:ext cx="7492719" cy="6362996"/>
            <a:chOff x="4367808" y="278137"/>
            <a:chExt cx="7492719" cy="6362996"/>
          </a:xfrm>
        </p:grpSpPr>
        <p:pic>
          <p:nvPicPr>
            <p:cNvPr id="19" name="Рисунок 18" descr="Изображение выглядит как Шрифт, символ, логотип,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C2FF6885-C404-407F-A399-45F7BE759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7097" y="278137"/>
              <a:ext cx="1446338" cy="668071"/>
            </a:xfrm>
            <a:prstGeom prst="rect">
              <a:avLst/>
            </a:prstGeom>
          </p:spPr>
        </p:pic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04F87B1A-6AC4-4F7A-8E55-247A3E3F0C7F}"/>
                </a:ext>
              </a:extLst>
            </p:cNvPr>
            <p:cNvCxnSpPr/>
            <p:nvPr/>
          </p:nvCxnSpPr>
          <p:spPr>
            <a:xfrm>
              <a:off x="4367808" y="363202"/>
              <a:ext cx="5864641" cy="0"/>
            </a:xfrm>
            <a:prstGeom prst="line">
              <a:avLst/>
            </a:prstGeom>
            <a:ln w="19050">
              <a:solidFill>
                <a:srgbClr val="AF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E2C8A0F9-831B-4F1E-B829-DC9C6F5DA0BC}"/>
                </a:ext>
              </a:extLst>
            </p:cNvPr>
            <p:cNvCxnSpPr/>
            <p:nvPr/>
          </p:nvCxnSpPr>
          <p:spPr>
            <a:xfrm flipH="1" flipV="1">
              <a:off x="11833435" y="1156996"/>
              <a:ext cx="1" cy="5198728"/>
            </a:xfrm>
            <a:prstGeom prst="line">
              <a:avLst/>
            </a:prstGeom>
            <a:ln w="19050">
              <a:solidFill>
                <a:srgbClr val="AF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3">
              <a:extLst>
                <a:ext uri="{FF2B5EF4-FFF2-40B4-BE49-F238E27FC236}">
                  <a16:creationId xmlns:a16="http://schemas.microsoft.com/office/drawing/2014/main" id="{6398388C-F344-46FB-A430-4C73FC0B178E}"/>
                </a:ext>
              </a:extLst>
            </p:cNvPr>
            <p:cNvSpPr txBox="1"/>
            <p:nvPr/>
          </p:nvSpPr>
          <p:spPr>
            <a:xfrm>
              <a:off x="10232463" y="6432999"/>
              <a:ext cx="1628064" cy="2081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1867"/>
                </a:lnSpc>
                <a:defRPr sz="800" b="1">
                  <a:solidFill>
                    <a:srgbClr val="AF955C"/>
                  </a:solidFill>
                  <a:latin typeface="Montserrat" pitchFamily="2" charset="-52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err="1"/>
                <a:t>Екатеринбург 202</a:t>
              </a:r>
              <a:r>
                <a:rPr lang="ru-RU"/>
                <a:t>5</a:t>
              </a:r>
              <a:endParaRPr lang="en-US"/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C200C5-7341-45C6-89F1-EEE6AF1178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107" y="278137"/>
            <a:ext cx="3415306" cy="3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71260"/>
      </p:ext>
    </p:extLst>
  </p:cSld>
  <p:clrMapOvr>
    <a:masterClrMapping/>
  </p:clrMapOvr>
  <p:transition>
    <p:push dir="u"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DF9292D-BE97-BBF9-BE6B-30FF3F196A3A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2179F96-C198-49FF-E276-7C0720187E03}"/>
              </a:ext>
            </a:extLst>
          </p:cNvPr>
          <p:cNvSpPr txBox="1"/>
          <p:nvPr/>
        </p:nvSpPr>
        <p:spPr bwMode="auto">
          <a:xfrm>
            <a:off x="421514" y="1041108"/>
            <a:ext cx="10963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AF955C"/>
                </a:solidFill>
                <a:latin typeface="Gilroy" panose="00000300000000000000" pitchFamily="2" charset="-52"/>
                <a:cs typeface="Arial"/>
              </a:rPr>
              <a:t>ВОЗМОЖНОСТИ ДЛЯ ПЕДАГОГОВ:</a:t>
            </a:r>
          </a:p>
          <a:p>
            <a:pPr algn="ctr">
              <a:defRPr/>
            </a:pPr>
            <a:r>
              <a:rPr lang="ru-RU" sz="2400" b="1">
                <a:latin typeface="Gilroy" panose="00000300000000000000" pitchFamily="2" charset="-52"/>
              </a:rPr>
              <a:t>4. Курсы повышения квалификации для учителей физики от Благотворительного фонда СКБ Контур совместно с УрФУ</a:t>
            </a:r>
            <a:endParaRPr lang="ru-RU" sz="2400" b="1">
              <a:solidFill>
                <a:srgbClr val="AF955C"/>
              </a:solidFill>
              <a:latin typeface="Gilroy" panose="00000300000000000000" pitchFamily="2" charset="-52"/>
              <a:cs typeface="Arial"/>
            </a:endParaRPr>
          </a:p>
          <a:p>
            <a:pPr>
              <a:defRPr/>
            </a:pPr>
            <a:endParaRPr lang="ru-RU" sz="2400">
              <a:solidFill>
                <a:srgbClr val="AF955C"/>
              </a:solidFill>
              <a:latin typeface="Gilroy" panose="00000300000000000000" pitchFamily="2" charset="-52"/>
              <a:ea typeface="Calibri"/>
              <a:cs typeface="Arial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E8039D1-52F6-9850-7083-5C0CA3B31E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67808" y="3225800"/>
            <a:ext cx="1931392" cy="193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066A97CD-8461-EB3A-2208-82C66C37FB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87836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BE4E8D-0746-D379-9DA8-746FEF26C6A9}"/>
              </a:ext>
            </a:extLst>
          </p:cNvPr>
          <p:cNvSpPr txBox="1"/>
          <p:nvPr/>
        </p:nvSpPr>
        <p:spPr>
          <a:xfrm>
            <a:off x="490554" y="5754678"/>
            <a:ext cx="116172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AF955C"/>
                </a:solidFill>
                <a:latin typeface="Gilroy" panose="00000300000000000000" pitchFamily="2" charset="-52"/>
                <a:cs typeface="Arial"/>
              </a:rPr>
              <a:t>ССЫЛКА НА РЕГИСТРАЦИЮ: </a:t>
            </a:r>
            <a:r>
              <a:rPr lang="en-US" sz="2133" b="1">
                <a:latin typeface="Gilroy" panose="00000300000000000000" pitchFamily="2" charset="-52"/>
              </a:rPr>
              <a:t>https://forms.kontur.ru/form/0or0i13afS</a:t>
            </a:r>
            <a:endParaRPr lang="ru-RU" sz="2133" b="1">
              <a:latin typeface="Gilroy" panose="00000300000000000000" pitchFamily="2" charset="-52"/>
              <a:cs typeface="Arial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094D5B-4FE2-7E9E-D1FE-ED43D8B98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87" y="2729092"/>
            <a:ext cx="4689192" cy="2637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D6E7F1-78FA-E865-B1D1-7C7A4515E260}"/>
              </a:ext>
            </a:extLst>
          </p:cNvPr>
          <p:cNvSpPr txBox="1"/>
          <p:nvPr/>
        </p:nvSpPr>
        <p:spPr>
          <a:xfrm>
            <a:off x="5780994" y="2719134"/>
            <a:ext cx="5499582" cy="265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Цели курса:</a:t>
            </a:r>
          </a:p>
          <a:p>
            <a:pPr algn="just">
              <a:lnSpc>
                <a:spcPct val="120000"/>
              </a:lnSpc>
              <a:defRPr/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1. Освоение современных методик преподавания. </a:t>
            </a:r>
          </a:p>
          <a:p>
            <a:pPr algn="just">
              <a:lnSpc>
                <a:spcPct val="120000"/>
              </a:lnSpc>
              <a:defRPr/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2. Практическая работа с лабораторным оборудованием. </a:t>
            </a:r>
          </a:p>
          <a:p>
            <a:pPr algn="just">
              <a:lnSpc>
                <a:spcPct val="120000"/>
              </a:lnSpc>
              <a:defRPr/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3. Актуализация знаний в областях современной науки.</a:t>
            </a:r>
          </a:p>
          <a:p>
            <a:pPr algn="just">
              <a:lnSpc>
                <a:spcPct val="120000"/>
              </a:lnSpc>
              <a:defRPr/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 4. Подготовка учеников к успешным выступлениям на олимпиадах. </a:t>
            </a:r>
          </a:p>
          <a:p>
            <a:pPr algn="just">
              <a:lnSpc>
                <a:spcPct val="120000"/>
              </a:lnSpc>
              <a:defRPr/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Когда: </a:t>
            </a:r>
            <a:r>
              <a:rPr lang="en-US" sz="1400" b="1">
                <a:latin typeface="Gilroy" panose="00000300000000000000" pitchFamily="2" charset="-52"/>
                <a:cs typeface="Arial"/>
              </a:rPr>
              <a:t>29-31 </a:t>
            </a:r>
            <a:r>
              <a:rPr lang="ru-RU" sz="1400" b="1">
                <a:latin typeface="Gilroy" panose="00000300000000000000" pitchFamily="2" charset="-52"/>
                <a:cs typeface="Arial"/>
              </a:rPr>
              <a:t>октября 2025 г., 5-7 февраля 2026 г., </a:t>
            </a:r>
          </a:p>
          <a:p>
            <a:pPr algn="just">
              <a:lnSpc>
                <a:spcPct val="120000"/>
              </a:lnSpc>
              <a:defRPr/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26-28 марта 2026 г.</a:t>
            </a:r>
          </a:p>
          <a:p>
            <a:pPr algn="just">
              <a:lnSpc>
                <a:spcPct val="120000"/>
              </a:lnSpc>
              <a:defRPr/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Где: Институт естественных наук и математики УрФУ (ул. Куйбышева, 48)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D3DC834-FD0B-46D2-9ADC-6019A37BA001}"/>
              </a:ext>
            </a:extLst>
          </p:cNvPr>
          <p:cNvGrpSpPr/>
          <p:nvPr/>
        </p:nvGrpSpPr>
        <p:grpSpPr>
          <a:xfrm>
            <a:off x="4367808" y="278137"/>
            <a:ext cx="7492719" cy="6362996"/>
            <a:chOff x="4367808" y="278137"/>
            <a:chExt cx="7492719" cy="6362996"/>
          </a:xfrm>
        </p:grpSpPr>
        <p:pic>
          <p:nvPicPr>
            <p:cNvPr id="18" name="Рисунок 17" descr="Изображение выглядит как Шрифт, символ, логотип,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24EBBA-05F7-4C31-9620-64DA7EA8B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7097" y="278137"/>
              <a:ext cx="1446338" cy="6680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8F5F9352-523D-468B-815E-4F2CB9559B24}"/>
                </a:ext>
              </a:extLst>
            </p:cNvPr>
            <p:cNvCxnSpPr/>
            <p:nvPr/>
          </p:nvCxnSpPr>
          <p:spPr>
            <a:xfrm>
              <a:off x="4367808" y="363202"/>
              <a:ext cx="5864641" cy="0"/>
            </a:xfrm>
            <a:prstGeom prst="line">
              <a:avLst/>
            </a:prstGeom>
            <a:ln w="19050">
              <a:solidFill>
                <a:srgbClr val="AF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A6BD798B-CAAE-4A3D-8442-B5918AB4BD3B}"/>
                </a:ext>
              </a:extLst>
            </p:cNvPr>
            <p:cNvCxnSpPr/>
            <p:nvPr/>
          </p:nvCxnSpPr>
          <p:spPr>
            <a:xfrm flipH="1" flipV="1">
              <a:off x="11833435" y="1156996"/>
              <a:ext cx="1" cy="5198728"/>
            </a:xfrm>
            <a:prstGeom prst="line">
              <a:avLst/>
            </a:prstGeom>
            <a:ln w="19050">
              <a:solidFill>
                <a:srgbClr val="AF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3">
              <a:extLst>
                <a:ext uri="{FF2B5EF4-FFF2-40B4-BE49-F238E27FC236}">
                  <a16:creationId xmlns:a16="http://schemas.microsoft.com/office/drawing/2014/main" id="{4DE5B183-4084-460A-A316-0190BEDF6E51}"/>
                </a:ext>
              </a:extLst>
            </p:cNvPr>
            <p:cNvSpPr txBox="1"/>
            <p:nvPr/>
          </p:nvSpPr>
          <p:spPr>
            <a:xfrm>
              <a:off x="10232463" y="6432999"/>
              <a:ext cx="1628064" cy="2081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1867"/>
                </a:lnSpc>
                <a:defRPr sz="800" b="1">
                  <a:solidFill>
                    <a:srgbClr val="AF955C"/>
                  </a:solidFill>
                  <a:latin typeface="Montserrat" pitchFamily="2" charset="-52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err="1"/>
                <a:t>Екатеринбург 202</a:t>
              </a:r>
              <a:r>
                <a:rPr lang="ru-RU"/>
                <a:t>5</a:t>
              </a:r>
              <a:endParaRPr lang="en-US"/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DB51DE5-3DD6-4B01-97CC-4DC716D98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107" y="278137"/>
            <a:ext cx="3415306" cy="3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44731"/>
      </p:ext>
    </p:extLst>
  </p:cSld>
  <p:clrMapOvr>
    <a:masterClrMapping/>
  </p:clrMapOvr>
  <p:transition>
    <p:push dir="u"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6E1C8B0C-EECE-46EB-BA89-76F9CAD136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2000" cy="6858000"/>
          </a:xfrm>
          <a:custGeom>
            <a:rect l="l" t="t" r="r" b="b"/>
            <a:pathLst>
              <a:path w="10836275" h="7092315">
                <a:moveTo>
                  <a:pt x="10835995" y="0"/>
                </a:moveTo>
                <a:lnTo>
                  <a:pt x="0" y="0"/>
                </a:lnTo>
                <a:lnTo>
                  <a:pt x="0" y="7091997"/>
                </a:lnTo>
                <a:lnTo>
                  <a:pt x="10835995" y="7091997"/>
                </a:lnTo>
                <a:lnTo>
                  <a:pt x="10835995" y="0"/>
                </a:lnTo>
                <a:close/>
              </a:path>
            </a:pathLst>
          </a:custGeom>
          <a:solidFill>
            <a:srgbClr val="001F4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 descr="Изображение выглядит как круг, Красочность, График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5490854-40E7-2867-75C9-6345D03C9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37868" y="-14866"/>
            <a:ext cx="3639266" cy="3668998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6F73159-4B4F-0F98-860A-CC7DF1B0FECD}"/>
              </a:ext>
            </a:extLst>
          </p:cNvPr>
          <p:cNvGrpSpPr/>
          <p:nvPr/>
        </p:nvGrpSpPr>
        <p:grpSpPr>
          <a:xfrm>
            <a:off x="6102317" y="4443920"/>
            <a:ext cx="4130132" cy="799467"/>
            <a:chOff x="3056496" y="5098286"/>
            <a:chExt cx="4130132" cy="799467"/>
          </a:xfrm>
        </p:grpSpPr>
        <p:sp>
          <p:nvSpPr>
            <p:cNvPr id="24" name="Заголовок 1">
              <a:extLst>
                <a:ext uri="{FF2B5EF4-FFF2-40B4-BE49-F238E27FC236}">
                  <a16:creationId xmlns:a16="http://schemas.microsoft.com/office/drawing/2014/main" id="{66F5875F-7050-47A2-AF4A-84CB47E20DD5}"/>
                </a:ext>
              </a:extLst>
            </p:cNvPr>
            <p:cNvSpPr txBox="1"/>
            <p:nvPr/>
          </p:nvSpPr>
          <p:spPr>
            <a:xfrm>
              <a:off x="3056496" y="5098286"/>
              <a:ext cx="1980415" cy="79946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rgbClr val="1B2C4C"/>
                  </a:solidFill>
                  <a:latin typeface="Montserrat" pitchFamily="2" charset="-52"/>
                  <a:ea typeface="+mj-ea"/>
                  <a:cs typeface="+mj-cs"/>
                </a:defRPr>
              </a:lvl1pPr>
            </a:lstStyle>
            <a:p>
              <a:r>
                <a:rPr lang="ru-RU" sz="4800">
                  <a:solidFill>
                    <a:schemeClr val="bg1"/>
                  </a:solidFill>
                  <a:latin typeface="Gilroy Black" panose="00000a00000000000000" pitchFamily="2" charset="-52"/>
                  <a:cs typeface="Arial" panose="020b0604020202020204" pitchFamily="34" charset="0"/>
                </a:rPr>
                <a:t>117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7AF0A35-E6CE-4171-A994-E93AEB9700CB}"/>
                </a:ext>
              </a:extLst>
            </p:cNvPr>
            <p:cNvSpPr txBox="1"/>
            <p:nvPr/>
          </p:nvSpPr>
          <p:spPr>
            <a:xfrm>
              <a:off x="4464502" y="5136045"/>
              <a:ext cx="2722126" cy="585610"/>
            </a:xfrm>
            <a:prstGeom prst="rect">
              <a:avLst/>
            </a:prstGeom>
          </p:spPr>
          <p:txBody>
            <a:bodyPr>
              <a:noAutofit/>
            </a:bodyPr>
            <a:lstStyle>
              <a:defPPr>
                <a:defRPr lang="ru-RU"/>
              </a:defPPr>
              <a:lvl1pPr>
                <a:lnSpc>
                  <a:spcPct val="120000"/>
                </a:lnSpc>
                <a:spcBef>
                  <a:spcPct val="0"/>
                </a:spcBef>
                <a:buNone/>
                <a:defRPr b="1">
                  <a:solidFill>
                    <a:schemeClr val="bg1"/>
                  </a:solidFill>
                  <a:latin typeface="Montserrat" pitchFamily="2" charset="-52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ru-RU">
                  <a:latin typeface="Gilroy" panose="00000300000000000000" pitchFamily="2" charset="-52"/>
                </a:rPr>
                <a:t>школы в проекте</a:t>
              </a:r>
            </a:p>
            <a:p>
              <a:r>
                <a:rPr lang="ru-RU">
                  <a:latin typeface="Gilroy" panose="00000300000000000000" pitchFamily="2" charset="-52"/>
                </a:rPr>
                <a:t>на январь 2025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E2197FE-E4E5-9495-8CEA-EFA9A79AB90D}"/>
              </a:ext>
            </a:extLst>
          </p:cNvPr>
          <p:cNvGrpSpPr/>
          <p:nvPr/>
        </p:nvGrpSpPr>
        <p:grpSpPr>
          <a:xfrm>
            <a:off x="1314407" y="4489155"/>
            <a:ext cx="3480990" cy="815596"/>
            <a:chOff x="764856" y="5013701"/>
            <a:chExt cx="3480990" cy="815596"/>
          </a:xfrm>
        </p:grpSpPr>
        <p:sp>
          <p:nvSpPr>
            <p:cNvPr id="29" name="Заголовок 1">
              <a:extLst>
                <a:ext uri="{FF2B5EF4-FFF2-40B4-BE49-F238E27FC236}">
                  <a16:creationId xmlns:a16="http://schemas.microsoft.com/office/drawing/2014/main" id="{F9BA6D99-BC68-40B7-AA34-54A38B6CEBC5}"/>
                </a:ext>
              </a:extLst>
            </p:cNvPr>
            <p:cNvSpPr txBox="1"/>
            <p:nvPr/>
          </p:nvSpPr>
          <p:spPr>
            <a:xfrm>
              <a:off x="764856" y="5029830"/>
              <a:ext cx="1980415" cy="79946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rgbClr val="1B2C4C"/>
                  </a:solidFill>
                  <a:latin typeface="Montserrat" pitchFamily="2" charset="-52"/>
                  <a:ea typeface="+mj-ea"/>
                  <a:cs typeface="+mj-cs"/>
                </a:defRPr>
              </a:lvl1pPr>
            </a:lstStyle>
            <a:p>
              <a:r>
                <a:rPr lang="ru-RU" sz="4800">
                  <a:solidFill>
                    <a:schemeClr val="bg1"/>
                  </a:solidFill>
                  <a:latin typeface="Gilroy Black" panose="00000a00000000000000" pitchFamily="2" charset="-52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EACE683-57EA-4B0F-9A32-4E8ED35F2996}"/>
                </a:ext>
              </a:extLst>
            </p:cNvPr>
            <p:cNvSpPr txBox="1"/>
            <p:nvPr/>
          </p:nvSpPr>
          <p:spPr>
            <a:xfrm>
              <a:off x="1824647" y="5013701"/>
              <a:ext cx="2421199" cy="585610"/>
            </a:xfrm>
            <a:prstGeom prst="rect">
              <a:avLst/>
            </a:prstGeom>
          </p:spPr>
          <p:txBody>
            <a:bodyPr>
              <a:noAutofit/>
            </a:bodyPr>
            <a:lstStyle>
              <a:defPPr>
                <a:defRPr lang="ru-RU"/>
              </a:defPPr>
              <a:lvl1pPr>
                <a:lnSpc>
                  <a:spcPct val="120000"/>
                </a:lnSpc>
                <a:spcBef>
                  <a:spcPct val="0"/>
                </a:spcBef>
                <a:buNone/>
                <a:defRPr sz="1400" b="0">
                  <a:solidFill>
                    <a:schemeClr val="bg1"/>
                  </a:solidFill>
                  <a:latin typeface="Montserrat" pitchFamily="2" charset="-52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ru-RU" sz="1800" b="1">
                  <a:latin typeface="Gilroy" panose="00000300000000000000" pitchFamily="2" charset="-52"/>
                </a:rPr>
                <a:t>школ в пилотном 2021 году</a:t>
              </a: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9F14CC-DFCA-D448-DB4E-F90867735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07" y="2524611"/>
            <a:ext cx="5779555" cy="588611"/>
          </a:xfrm>
          <a:prstGeom prst="rect">
            <a:avLst/>
          </a:prstGeom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5A8FB2E-22A3-4971-8961-E7A2BC4CAEDD}"/>
              </a:ext>
            </a:extLst>
          </p:cNvPr>
          <p:cNvGrpSpPr/>
          <p:nvPr/>
        </p:nvGrpSpPr>
        <p:grpSpPr>
          <a:xfrm>
            <a:off x="743010" y="276804"/>
            <a:ext cx="5352990" cy="778721"/>
            <a:chOff x="5375526" y="399025"/>
            <a:chExt cx="5352990" cy="778721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BC898DF7-F5D7-41DE-8396-1E690C41093B}"/>
                </a:ext>
              </a:extLst>
            </p:cNvPr>
            <p:cNvGrpSpPr/>
            <p:nvPr/>
          </p:nvGrpSpPr>
          <p:grpSpPr>
            <a:xfrm>
              <a:off x="8597064" y="399025"/>
              <a:ext cx="2131452" cy="778721"/>
              <a:chOff x="8597064" y="399025"/>
              <a:chExt cx="2131452" cy="778721"/>
            </a:xfrm>
          </p:grpSpPr>
          <p:pic>
            <p:nvPicPr>
              <p:cNvPr id="65" name="Рисунок 64" descr="Изображение выглядит как символ, эмблем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1EDD8CF-D9A0-4B60-AC17-6E5F22A658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97064" y="622049"/>
                <a:ext cx="555697" cy="555697"/>
              </a:xfrm>
              <a:prstGeom prst="rect">
                <a:avLst/>
              </a:prstGeom>
            </p:spPr>
          </p:pic>
          <p:sp>
            <p:nvSpPr>
              <p:cNvPr id="70" name="object 2713">
                <a:extLst>
                  <a:ext uri="{FF2B5EF4-FFF2-40B4-BE49-F238E27FC236}">
                    <a16:creationId xmlns:a16="http://schemas.microsoft.com/office/drawing/2014/main" id="{E017C616-04F9-4725-8CF5-3D11EACB84EB}"/>
                  </a:ext>
                </a:extLst>
              </p:cNvPr>
              <p:cNvSpPr/>
              <p:nvPr/>
            </p:nvSpPr>
            <p:spPr>
              <a:xfrm>
                <a:off x="9404272" y="622049"/>
                <a:ext cx="552851" cy="5556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pic>
            <p:nvPicPr>
              <p:cNvPr id="84" name="Рисунок 83" descr="Изображение выглядит как текст, плакат, Шрифт, символ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FD52948-F259-4258-B80C-A6B52A8DF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179"/>
              <a:stretch>
                <a:fillRect/>
              </a:stretch>
            </p:blipFill>
            <p:spPr>
              <a:xfrm>
                <a:off x="10163722" y="399025"/>
                <a:ext cx="564794" cy="778721"/>
              </a:xfrm>
              <a:prstGeom prst="rect">
                <a:avLst/>
              </a:prstGeom>
            </p:spPr>
          </p:pic>
        </p:grp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FFD28B40-9472-4AAE-B666-67CDBCD60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5526" y="788596"/>
              <a:ext cx="2880000" cy="389150"/>
            </a:xfrm>
            <a:prstGeom prst="rect">
              <a:avLst/>
            </a:prstGeom>
          </p:spPr>
        </p:pic>
      </p:grp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665CDB0D-C0D4-40DF-B079-C3C5E13449AC}"/>
              </a:ext>
            </a:extLst>
          </p:cNvPr>
          <p:cNvCxnSpPr/>
          <p:nvPr/>
        </p:nvCxnSpPr>
        <p:spPr>
          <a:xfrm>
            <a:off x="6578082" y="363202"/>
            <a:ext cx="3654367" cy="0"/>
          </a:xfrm>
          <a:prstGeom prst="line">
            <a:avLst/>
          </a:prstGeom>
          <a:ln w="19050">
            <a:solidFill>
              <a:srgbClr val="AF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FE0EF87C-1C1C-4F2F-B790-04CDF4D46ACD}"/>
              </a:ext>
            </a:extLst>
          </p:cNvPr>
          <p:cNvCxnSpPr/>
          <p:nvPr/>
        </p:nvCxnSpPr>
        <p:spPr>
          <a:xfrm flipV="1">
            <a:off x="11833437" y="1801091"/>
            <a:ext cx="27090" cy="4554633"/>
          </a:xfrm>
          <a:prstGeom prst="line">
            <a:avLst/>
          </a:prstGeom>
          <a:ln w="19050">
            <a:solidFill>
              <a:srgbClr val="AF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3">
            <a:extLst>
              <a:ext uri="{FF2B5EF4-FFF2-40B4-BE49-F238E27FC236}">
                <a16:creationId xmlns:a16="http://schemas.microsoft.com/office/drawing/2014/main" id="{CD838A41-803B-4610-B9F9-A70075599962}"/>
              </a:ext>
            </a:extLst>
          </p:cNvPr>
          <p:cNvSpPr txBox="1"/>
          <p:nvPr/>
        </p:nvSpPr>
        <p:spPr>
          <a:xfrm>
            <a:off x="10232463" y="6432999"/>
            <a:ext cx="1628064" cy="20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 algn="ctr">
              <a:lnSpc>
                <a:spcPts val="1867"/>
              </a:lnSpc>
              <a:defRPr sz="800" b="1">
                <a:solidFill>
                  <a:srgbClr val="AF955C"/>
                </a:solidFill>
                <a:latin typeface="Montserrat" pitchFamily="2" charset="-52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err="1"/>
              <a:t>Екатеринбург 202</a:t>
            </a:r>
            <a:r>
              <a:rPr lang="ru-RU"/>
              <a:t>5</a:t>
            </a:r>
            <a:endParaRPr lang="en-US"/>
          </a:p>
        </p:txBody>
      </p:sp>
      <p:sp>
        <p:nvSpPr>
          <p:cNvPr id="88" name="Подзаголовок 4">
            <a:extLst>
              <a:ext uri="{FF2B5EF4-FFF2-40B4-BE49-F238E27FC236}">
                <a16:creationId xmlns:a16="http://schemas.microsoft.com/office/drawing/2014/main" id="{34A5E206-8DD2-4A06-AB96-56B91E22A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4407" y="3458776"/>
            <a:ext cx="6014648" cy="1215545"/>
          </a:xfrm>
        </p:spPr>
        <p:txBody>
          <a:bodyPr>
            <a:normAutofit/>
          </a:bodyPr>
          <a:lstStyle/>
          <a:p>
            <a:pPr algn="l"/>
            <a:r>
              <a:rPr lang="ru-RU">
                <a:solidFill>
                  <a:schemeClr val="bg1"/>
                </a:solidFill>
                <a:latin typeface="Gilroy" panose="00000300000000000000" pitchFamily="2" charset="-52"/>
              </a:rPr>
              <a:t>Обучение игре школьников 1-4 классов в рамках образовательной программы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9F9E545-E47C-4F87-862B-336465C192EA}"/>
              </a:ext>
            </a:extLst>
          </p:cNvPr>
          <p:cNvSpPr txBox="1"/>
          <p:nvPr/>
        </p:nvSpPr>
        <p:spPr>
          <a:xfrm>
            <a:off x="1383053" y="5936607"/>
            <a:ext cx="40508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>
                <a:solidFill>
                  <a:schemeClr val="bg1"/>
                </a:solidFill>
                <a:hlinkClick r:id="rId8"/>
              </a:rPr>
              <a:t>https://zsfond.ru/shahmaty-v-shkolah/</a:t>
            </a:r>
            <a:r>
              <a:rPr lang="ru-RU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88596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 advTm="7000" p14:dur="2000">
        <p159:morph option="byObject"/>
      </p:transition>
    </mc:Choice>
    <mc:Fallback>
      <p:transition spd="slow" advTm="7000">
        <p:fade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910100E6-CBE2-4D6E-8336-61B31E3F0001}"/>
              </a:ext>
            </a:extLst>
          </p:cNvPr>
          <p:cNvSpPr txBox="1"/>
          <p:nvPr/>
        </p:nvSpPr>
        <p:spPr>
          <a:xfrm>
            <a:off x="852970" y="2055846"/>
            <a:ext cx="3914971" cy="6753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1975D"/>
                </a:solidFill>
                <a:latin typeface="Montserrat SemiBold" panose="00000700000000000000" pitchFamily="2" charset="-52"/>
                <a:ea typeface="+mj-ea"/>
                <a:cs typeface="+mj-cs"/>
              </a:defRPr>
            </a:lvl1pPr>
          </a:lstStyle>
          <a:p>
            <a:pPr algn="l"/>
            <a:endParaRPr lang="ru-RU" sz="2000">
              <a:latin typeface="Montserrat ExtraBold" panose="00000900000000000000" pitchFamily="2" charset="-52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4AEBB2B1-C4F6-4B01-8E1B-12C922EF8596}"/>
              </a:ext>
            </a:extLst>
          </p:cNvPr>
          <p:cNvSpPr txBox="1"/>
          <p:nvPr/>
        </p:nvSpPr>
        <p:spPr>
          <a:xfrm>
            <a:off x="852970" y="2619003"/>
            <a:ext cx="2961307" cy="29857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1975D"/>
                </a:solidFill>
                <a:latin typeface="Montserrat SemiBold" panose="00000700000000000000" pitchFamily="2" charset="-52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endParaRPr lang="ru-RU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23EF9-07EC-426E-BC25-18F75D73F891}"/>
              </a:ext>
            </a:extLst>
          </p:cNvPr>
          <p:cNvSpPr txBox="1"/>
          <p:nvPr/>
        </p:nvSpPr>
        <p:spPr>
          <a:xfrm>
            <a:off x="280262" y="2939876"/>
            <a:ext cx="1805263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333" b="1">
                <a:solidFill>
                  <a:srgbClr val="AF955C"/>
                </a:solidFill>
                <a:latin typeface="Gilroy" panose="00000300000000000000" pitchFamily="2" charset="-52"/>
                <a:cs typeface="Arial" panose="020b0604020202020204" pitchFamily="34" charset="0"/>
              </a:rPr>
              <a:t>Региональный оператор</a:t>
            </a:r>
          </a:p>
        </p:txBody>
      </p:sp>
      <p:pic>
        <p:nvPicPr>
          <p:cNvPr id="12" name="Рисунок 11" descr="Изображение выглядит как текст, плакат, Шрифт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991BBBA1-2C15-456A-A254-DA8A5AE75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383" y="1826939"/>
            <a:ext cx="1059989" cy="10599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F39DCF-E61C-4547-99C3-698110E31878}"/>
              </a:ext>
            </a:extLst>
          </p:cNvPr>
          <p:cNvSpPr txBox="1"/>
          <p:nvPr/>
        </p:nvSpPr>
        <p:spPr>
          <a:xfrm>
            <a:off x="8361549" y="2939876"/>
            <a:ext cx="1725374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333" b="1">
                <a:solidFill>
                  <a:srgbClr val="AF955C"/>
                </a:solidFill>
                <a:latin typeface="Gilroy" panose="00000300000000000000" pitchFamily="2" charset="-52"/>
                <a:cs typeface="Arial" panose="020b0604020202020204" pitchFamily="34" charset="0"/>
              </a:rPr>
              <a:t>Региональный оператор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482A44-C39E-480F-8A76-31A14E9626D1}"/>
              </a:ext>
            </a:extLst>
          </p:cNvPr>
          <p:cNvSpPr txBox="1"/>
          <p:nvPr/>
        </p:nvSpPr>
        <p:spPr>
          <a:xfrm>
            <a:off x="2379444" y="2939876"/>
            <a:ext cx="2041899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333" b="1">
                <a:solidFill>
                  <a:srgbClr val="AF955C"/>
                </a:solidFill>
                <a:latin typeface="Gilroy" panose="00000300000000000000" pitchFamily="2" charset="-52"/>
                <a:cs typeface="Arial" panose="020b0604020202020204" pitchFamily="34" charset="0"/>
              </a:rPr>
              <a:t>Региональный оператор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4F4BA0-3443-4C46-8CA7-757B8DA8ED42}"/>
              </a:ext>
            </a:extLst>
          </p:cNvPr>
          <p:cNvSpPr txBox="1"/>
          <p:nvPr/>
        </p:nvSpPr>
        <p:spPr>
          <a:xfrm>
            <a:off x="973387" y="5196150"/>
            <a:ext cx="2051196" cy="707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333" b="1">
                <a:solidFill>
                  <a:srgbClr val="AF955C"/>
                </a:solidFill>
                <a:latin typeface="Gilroy" panose="00000300000000000000" pitchFamily="2" charset="-52"/>
                <a:cs typeface="Arial" panose="020b0604020202020204" pitchFamily="34" charset="0"/>
              </a:rPr>
              <a:t>Организатор регионального конкурса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D08406-9FBF-4DB8-B237-E9AFDE30B46A}"/>
              </a:ext>
            </a:extLst>
          </p:cNvPr>
          <p:cNvSpPr txBox="1"/>
          <p:nvPr/>
        </p:nvSpPr>
        <p:spPr>
          <a:xfrm>
            <a:off x="2429464" y="1004513"/>
            <a:ext cx="6454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rgbClr val="AF955C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ИНТЕЛЛЕКТУАЛЬНЫЕ СОСТЯЗАНИЯ </a:t>
            </a:r>
          </a:p>
        </p:txBody>
      </p:sp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D6E578F7-0437-4C80-8257-44584B7A5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04" y="1959267"/>
            <a:ext cx="1437445" cy="92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6A56895-574F-4C9E-A219-9C2B9227E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298" y="2939876"/>
            <a:ext cx="2414225" cy="5730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342566-7791-4AFF-ABFF-5053B96296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72" y="3866920"/>
            <a:ext cx="2303145" cy="139448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34FD0C2-61D9-414C-AD89-7775A6A55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9" t="9172" r="10065" b="9172"/>
          <a:stretch>
            <a:fillRect/>
          </a:stretch>
        </p:blipFill>
        <p:spPr bwMode="auto">
          <a:xfrm>
            <a:off x="3603755" y="4130518"/>
            <a:ext cx="1452264" cy="8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ECD40AA-45FC-4614-B429-2EC1949C797B}"/>
              </a:ext>
            </a:extLst>
          </p:cNvPr>
          <p:cNvSpPr txBox="1"/>
          <p:nvPr/>
        </p:nvSpPr>
        <p:spPr>
          <a:xfrm>
            <a:off x="3562329" y="5196150"/>
            <a:ext cx="2051196" cy="707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333" b="1">
                <a:solidFill>
                  <a:srgbClr val="AF955C"/>
                </a:solidFill>
                <a:latin typeface="Gilroy" panose="00000300000000000000" pitchFamily="2" charset="-52"/>
                <a:cs typeface="Arial" panose="020b0604020202020204" pitchFamily="34" charset="0"/>
              </a:rPr>
              <a:t>Организатор регионального конкурса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7E4494D-B23B-4581-B0B6-EDB2BE049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0345" y="4021717"/>
            <a:ext cx="1848462" cy="108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61C11C-4032-493B-92B6-B1E0C29996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14" y="2344703"/>
            <a:ext cx="1707360" cy="50650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E269AE8-4CB8-4E2B-A544-0F3A4ED2F7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281" y="2265339"/>
            <a:ext cx="1025724" cy="62158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0CE6970-F565-4F2E-B2CC-28693361A4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50" y="2484388"/>
            <a:ext cx="1781391" cy="40254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94C728D-BB3C-4063-BBD1-C6CA72298325}"/>
              </a:ext>
            </a:extLst>
          </p:cNvPr>
          <p:cNvSpPr txBox="1"/>
          <p:nvPr/>
        </p:nvSpPr>
        <p:spPr>
          <a:xfrm>
            <a:off x="4157466" y="2939876"/>
            <a:ext cx="2041899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333" b="1">
                <a:solidFill>
                  <a:srgbClr val="AF955C"/>
                </a:solidFill>
                <a:latin typeface="Gilroy" panose="00000300000000000000" pitchFamily="2" charset="-52"/>
                <a:cs typeface="Arial" panose="020b0604020202020204" pitchFamily="34" charset="0"/>
              </a:rPr>
              <a:t>Региональный оператор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4297A11-1224-4919-A73A-A94AA782E830}"/>
              </a:ext>
            </a:extLst>
          </p:cNvPr>
          <p:cNvSpPr txBox="1"/>
          <p:nvPr/>
        </p:nvSpPr>
        <p:spPr>
          <a:xfrm>
            <a:off x="6229030" y="5196150"/>
            <a:ext cx="2171540" cy="707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333" b="1">
                <a:solidFill>
                  <a:srgbClr val="AF955C"/>
                </a:solidFill>
                <a:latin typeface="Gilroy" panose="00000300000000000000" pitchFamily="2" charset="-52"/>
                <a:cs typeface="Arial" panose="020b0604020202020204" pitchFamily="34" charset="0"/>
              </a:rPr>
              <a:t>Организатор регионального конкурса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2A57973-ECD3-4A7A-A6A7-99059FC9685B}"/>
              </a:ext>
            </a:extLst>
          </p:cNvPr>
          <p:cNvSpPr txBox="1"/>
          <p:nvPr/>
        </p:nvSpPr>
        <p:spPr>
          <a:xfrm>
            <a:off x="9015989" y="5196150"/>
            <a:ext cx="2202027" cy="707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333" b="1">
                <a:solidFill>
                  <a:srgbClr val="AF955C"/>
                </a:solidFill>
                <a:latin typeface="Gilroy" panose="00000300000000000000" pitchFamily="2" charset="-52"/>
                <a:cs typeface="Arial" panose="020b0604020202020204" pitchFamily="34" charset="0"/>
              </a:rPr>
              <a:t>Организатор регионального конкурса</a:t>
            </a:r>
          </a:p>
        </p:txBody>
      </p:sp>
      <p:pic>
        <p:nvPicPr>
          <p:cNvPr id="2060" name="Picture 12" descr="Picture background">
            <a:extLst>
              <a:ext uri="{FF2B5EF4-FFF2-40B4-BE49-F238E27FC236}">
                <a16:creationId xmlns:a16="http://schemas.microsoft.com/office/drawing/2014/main" id="{86185E5F-8CBF-4E9B-9A5A-E57B71483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88580" y="1800429"/>
            <a:ext cx="1086499" cy="108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859DE288-0A6A-44CE-8D75-EE4911CCC593}"/>
              </a:ext>
            </a:extLst>
          </p:cNvPr>
          <p:cNvSpPr txBox="1"/>
          <p:nvPr/>
        </p:nvSpPr>
        <p:spPr>
          <a:xfrm>
            <a:off x="10139030" y="2939876"/>
            <a:ext cx="1543477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333" b="1">
                <a:solidFill>
                  <a:srgbClr val="AF955C"/>
                </a:solidFill>
                <a:latin typeface="Gilroy" panose="00000300000000000000" pitchFamily="2" charset="-52"/>
                <a:cs typeface="Arial" panose="020b0604020202020204" pitchFamily="34" charset="0"/>
              </a:rPr>
              <a:t>Региональный оператор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E792281-B5B9-4808-B68A-6F27317E2C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81682" y="4066101"/>
            <a:ext cx="1992240" cy="996120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074897B-58A6-4834-B75C-6C81EB01159F}"/>
              </a:ext>
            </a:extLst>
          </p:cNvPr>
          <p:cNvGrpSpPr/>
          <p:nvPr/>
        </p:nvGrpSpPr>
        <p:grpSpPr>
          <a:xfrm>
            <a:off x="1632857" y="278137"/>
            <a:ext cx="10227670" cy="6362996"/>
            <a:chOff x="1632857" y="278137"/>
            <a:chExt cx="10227670" cy="6362996"/>
          </a:xfrm>
        </p:grpSpPr>
        <p:pic>
          <p:nvPicPr>
            <p:cNvPr id="31" name="Рисунок 30" descr="Изображение выглядит как Шрифт, символ, логотип,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90F60152-E7EF-4055-9CD1-076BF9E96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7097" y="278137"/>
              <a:ext cx="1446338" cy="668071"/>
            </a:xfrm>
            <a:prstGeom prst="rect">
              <a:avLst/>
            </a:prstGeom>
          </p:spPr>
        </p:pic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E443BE67-D673-4561-9A39-562818276985}"/>
                </a:ext>
              </a:extLst>
            </p:cNvPr>
            <p:cNvCxnSpPr/>
            <p:nvPr/>
          </p:nvCxnSpPr>
          <p:spPr>
            <a:xfrm>
              <a:off x="1632857" y="363202"/>
              <a:ext cx="8599592" cy="0"/>
            </a:xfrm>
            <a:prstGeom prst="line">
              <a:avLst/>
            </a:prstGeom>
            <a:ln w="19050">
              <a:solidFill>
                <a:srgbClr val="AF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C48BF6DE-948B-4A1D-8228-7014F74E2F18}"/>
                </a:ext>
              </a:extLst>
            </p:cNvPr>
            <p:cNvCxnSpPr/>
            <p:nvPr/>
          </p:nvCxnSpPr>
          <p:spPr>
            <a:xfrm flipH="1" flipV="1">
              <a:off x="11833435" y="1156996"/>
              <a:ext cx="1" cy="5198728"/>
            </a:xfrm>
            <a:prstGeom prst="line">
              <a:avLst/>
            </a:prstGeom>
            <a:ln w="19050">
              <a:solidFill>
                <a:srgbClr val="AF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">
              <a:extLst>
                <a:ext uri="{FF2B5EF4-FFF2-40B4-BE49-F238E27FC236}">
                  <a16:creationId xmlns:a16="http://schemas.microsoft.com/office/drawing/2014/main" id="{CE097F98-2156-46A6-A623-23CC208ACF24}"/>
                </a:ext>
              </a:extLst>
            </p:cNvPr>
            <p:cNvSpPr txBox="1"/>
            <p:nvPr/>
          </p:nvSpPr>
          <p:spPr>
            <a:xfrm>
              <a:off x="10232463" y="6432999"/>
              <a:ext cx="1628064" cy="2081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1867"/>
                </a:lnSpc>
                <a:defRPr sz="800" b="1">
                  <a:solidFill>
                    <a:srgbClr val="AF955C"/>
                  </a:solidFill>
                  <a:latin typeface="Montserrat" pitchFamily="2" charset="-52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err="1"/>
                <a:t>Екатеринбург 202</a:t>
              </a:r>
              <a:r>
                <a:rPr lang="ru-RU"/>
                <a:t>5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661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87D5F6-96F0-48F6-AB2D-3C4491F82A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7" b="6676"/>
          <a:stretch>
            <a:fillRect/>
          </a:stretch>
        </p:blipFill>
        <p:spPr>
          <a:xfrm>
            <a:off x="0" y="3517643"/>
            <a:ext cx="12192000" cy="4383923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BE7A835-16C1-6281-1A70-0ACC088D0303}"/>
              </a:ext>
            </a:extLst>
          </p:cNvPr>
          <p:cNvCxnSpPr/>
          <p:nvPr/>
        </p:nvCxnSpPr>
        <p:spPr>
          <a:xfrm>
            <a:off x="0" y="363202"/>
            <a:ext cx="10232449" cy="0"/>
          </a:xfrm>
          <a:prstGeom prst="line">
            <a:avLst/>
          </a:prstGeom>
          <a:ln w="19050">
            <a:solidFill>
              <a:srgbClr val="AF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28DEF66-FDAB-A5ED-113D-332D75127C27}"/>
              </a:ext>
            </a:extLst>
          </p:cNvPr>
          <p:cNvCxnSpPr/>
          <p:nvPr/>
        </p:nvCxnSpPr>
        <p:spPr>
          <a:xfrm flipH="1" flipV="1">
            <a:off x="11833435" y="1156996"/>
            <a:ext cx="1" cy="5198728"/>
          </a:xfrm>
          <a:prstGeom prst="line">
            <a:avLst/>
          </a:prstGeom>
          <a:ln w="19050">
            <a:solidFill>
              <a:srgbClr val="AF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">
            <a:extLst>
              <a:ext uri="{FF2B5EF4-FFF2-40B4-BE49-F238E27FC236}">
                <a16:creationId xmlns:a16="http://schemas.microsoft.com/office/drawing/2014/main" id="{032BB86A-A020-5D17-88C0-6CD84284B563}"/>
              </a:ext>
            </a:extLst>
          </p:cNvPr>
          <p:cNvSpPr txBox="1"/>
          <p:nvPr/>
        </p:nvSpPr>
        <p:spPr>
          <a:xfrm>
            <a:off x="10232463" y="6432999"/>
            <a:ext cx="1628064" cy="20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 algn="ctr">
              <a:lnSpc>
                <a:spcPts val="1867"/>
              </a:lnSpc>
              <a:defRPr sz="800" b="1">
                <a:solidFill>
                  <a:srgbClr val="AF955C"/>
                </a:solidFill>
                <a:latin typeface="Montserrat" pitchFamily="2" charset="-52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err="1"/>
              <a:t>Екатеринбург 202</a:t>
            </a:r>
            <a:r>
              <a:rPr lang="ru-RU"/>
              <a:t>5</a:t>
            </a:r>
            <a:endParaRPr lang="en-US"/>
          </a:p>
        </p:txBody>
      </p:sp>
      <p:pic>
        <p:nvPicPr>
          <p:cNvPr id="10" name="Рисунок 9" descr="Изображение выглядит как Шрифт, символ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482C51FC-BFEB-8C78-C3AD-A404BBE0D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097" y="278137"/>
            <a:ext cx="1446338" cy="66807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ка, Шрифт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46CFF3FE-1EF0-3504-3BAE-F8B5605F4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73" y="1311493"/>
            <a:ext cx="5015507" cy="14043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ка, шаблон, круг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0962578-48BD-477A-BA05-281AE5744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79" y="1404998"/>
            <a:ext cx="1450800" cy="14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29883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910100E6-CBE2-4D6E-8336-61B31E3F0001}"/>
              </a:ext>
            </a:extLst>
          </p:cNvPr>
          <p:cNvSpPr txBox="1"/>
          <p:nvPr/>
        </p:nvSpPr>
        <p:spPr>
          <a:xfrm>
            <a:off x="852970" y="2055846"/>
            <a:ext cx="3914971" cy="6753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1975D"/>
                </a:solidFill>
                <a:latin typeface="Montserrat SemiBold" panose="00000700000000000000" pitchFamily="2" charset="-52"/>
                <a:ea typeface="+mj-ea"/>
                <a:cs typeface="+mj-cs"/>
              </a:defRPr>
            </a:lvl1pPr>
          </a:lstStyle>
          <a:p>
            <a:pPr algn="l"/>
            <a:endParaRPr lang="ru-RU" sz="2000">
              <a:latin typeface="Montserrat ExtraBold" panose="00000900000000000000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924650-3BDC-431A-B783-1FED03AFB1E3}"/>
              </a:ext>
            </a:extLst>
          </p:cNvPr>
          <p:cNvSpPr txBox="1"/>
          <p:nvPr/>
        </p:nvSpPr>
        <p:spPr>
          <a:xfrm>
            <a:off x="3088902" y="1035604"/>
            <a:ext cx="5967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rgbClr val="AF955C"/>
                </a:solidFill>
                <a:effectLst/>
                <a:latin typeface="Gilroy" panose="00000300000000000000" pitchFamily="2" charset="-52"/>
                <a:ea typeface="Times New Roman" panose="02020603050405020304" pitchFamily="18" charset="0"/>
              </a:rPr>
              <a:t>МУНИЦИПАЛЬНЫЕ КООРДИНАТОРЫ КОНКУРСНЫХ МЕРОПРИЯТИЙ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BF678B-C0D3-401D-B4CE-F94C89576ECE}"/>
              </a:ext>
            </a:extLst>
          </p:cNvPr>
          <p:cNvSpPr txBox="1"/>
          <p:nvPr/>
        </p:nvSpPr>
        <p:spPr>
          <a:xfrm>
            <a:off x="986718" y="1977459"/>
            <a:ext cx="10220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Основные функции муниципального координатора: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CAE596A-E33A-477A-8F44-8843FBD4B315}"/>
              </a:ext>
            </a:extLst>
          </p:cNvPr>
          <p:cNvGrpSpPr/>
          <p:nvPr/>
        </p:nvGrpSpPr>
        <p:grpSpPr>
          <a:xfrm>
            <a:off x="1632857" y="278137"/>
            <a:ext cx="10227670" cy="6362996"/>
            <a:chOff x="1632857" y="278137"/>
            <a:chExt cx="10227670" cy="6362996"/>
          </a:xfrm>
        </p:grpSpPr>
        <p:pic>
          <p:nvPicPr>
            <p:cNvPr id="7" name="Рисунок 6" descr="Изображение выглядит как Шрифт, символ, логотип,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2D47C485-E830-4CB3-B773-A34F240E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7097" y="278137"/>
              <a:ext cx="1446338" cy="668071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ACE8DDED-295B-47E6-A1D0-305A0EDDCBEE}"/>
                </a:ext>
              </a:extLst>
            </p:cNvPr>
            <p:cNvCxnSpPr/>
            <p:nvPr/>
          </p:nvCxnSpPr>
          <p:spPr>
            <a:xfrm>
              <a:off x="1632857" y="363202"/>
              <a:ext cx="8599592" cy="0"/>
            </a:xfrm>
            <a:prstGeom prst="line">
              <a:avLst/>
            </a:prstGeom>
            <a:ln w="19050">
              <a:solidFill>
                <a:srgbClr val="AF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54D23B9B-BB7B-46E7-903A-918C82621750}"/>
                </a:ext>
              </a:extLst>
            </p:cNvPr>
            <p:cNvCxnSpPr/>
            <p:nvPr/>
          </p:nvCxnSpPr>
          <p:spPr>
            <a:xfrm flipH="1" flipV="1">
              <a:off x="11833435" y="1156996"/>
              <a:ext cx="1" cy="5198728"/>
            </a:xfrm>
            <a:prstGeom prst="line">
              <a:avLst/>
            </a:prstGeom>
            <a:ln w="19050">
              <a:solidFill>
                <a:srgbClr val="AF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3">
              <a:extLst>
                <a:ext uri="{FF2B5EF4-FFF2-40B4-BE49-F238E27FC236}">
                  <a16:creationId xmlns:a16="http://schemas.microsoft.com/office/drawing/2014/main" id="{2B03C3FF-CD4C-4CA4-8615-4641F16801F7}"/>
                </a:ext>
              </a:extLst>
            </p:cNvPr>
            <p:cNvSpPr txBox="1"/>
            <p:nvPr/>
          </p:nvSpPr>
          <p:spPr>
            <a:xfrm>
              <a:off x="10232463" y="6432999"/>
              <a:ext cx="1628064" cy="2081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1867"/>
                </a:lnSpc>
                <a:defRPr sz="800" b="1">
                  <a:solidFill>
                    <a:srgbClr val="AF955C"/>
                  </a:solidFill>
                  <a:latin typeface="Montserrat" pitchFamily="2" charset="-52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err="1"/>
                <a:t>Екатеринбург 202</a:t>
              </a:r>
              <a:r>
                <a:rPr lang="ru-RU"/>
                <a:t>5</a:t>
              </a:r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FB42936-9640-4D8D-AED1-597F55F04FB8}"/>
              </a:ext>
            </a:extLst>
          </p:cNvPr>
          <p:cNvSpPr txBox="1"/>
          <p:nvPr/>
        </p:nvSpPr>
        <p:spPr>
          <a:xfrm>
            <a:off x="6689750" y="4488423"/>
            <a:ext cx="44170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4. организация на своих площадках школьных и муниципальных этапов.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10E707-C43B-43EA-902D-BC6A4E7A8DD0}"/>
              </a:ext>
            </a:extLst>
          </p:cNvPr>
          <p:cNvSpPr txBox="1"/>
          <p:nvPr/>
        </p:nvSpPr>
        <p:spPr>
          <a:xfrm>
            <a:off x="6689749" y="2762347"/>
            <a:ext cx="42643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3. консультационное обеспечение (поддержка лучших практик и опыта проектной деятельности территории и его распространение среди школьников и педагогов);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6EF189-3643-481C-B2D3-AE07B3801D6D}"/>
              </a:ext>
            </a:extLst>
          </p:cNvPr>
          <p:cNvSpPr txBox="1"/>
          <p:nvPr/>
        </p:nvSpPr>
        <p:spPr>
          <a:xfrm>
            <a:off x="1002528" y="4547397"/>
            <a:ext cx="47423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2. информационная поддержка (распространение информационных ресурсов и материалов, предоставляемых Фондом, информационная поддержка конкурсов Фонда);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055DBB-59C8-4AB4-AEB7-CB713FC468DC}"/>
              </a:ext>
            </a:extLst>
          </p:cNvPr>
          <p:cNvSpPr txBox="1"/>
          <p:nvPr/>
        </p:nvSpPr>
        <p:spPr>
          <a:xfrm>
            <a:off x="986718" y="2805323"/>
            <a:ext cx="455567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1. организационно-методическое сопровождение (помощь в организации консультаций и семинаров для педагогов, мастер-классов и краткосрочных образовательных программ для школьников);</a:t>
            </a:r>
          </a:p>
          <a:p>
            <a:pPr marL="342900" indent="-342900">
              <a:buAutoNum type="arabicPeriod"/>
            </a:pPr>
            <a:endParaRPr lang="ru-RU" sz="1400" b="1">
              <a:latin typeface="Gilroy" panose="00000300000000000000" pitchFamily="2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62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 descr="Изображение выглядит как Цвет морской волны, Бирюза, вода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BD36185A-5832-E57E-9C4B-8601F68A0D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иолетовый, Фиолетовый, Сирень, Пурпур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C5C77958-C88F-7282-8028-7270F6852D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2CC6147-0889-48D8-8532-3DD7FC961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97" y="1231389"/>
            <a:ext cx="3890523" cy="11541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F38504-3414-4AE8-9FBF-538A43A781B6}"/>
              </a:ext>
            </a:extLst>
          </p:cNvPr>
          <p:cNvSpPr txBox="1"/>
          <p:nvPr/>
        </p:nvSpPr>
        <p:spPr>
          <a:xfrm>
            <a:off x="5992475" y="4042586"/>
            <a:ext cx="2320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Регистрация координаторов: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C66EDB-713D-4AB9-AF8B-E741C21C33C3}"/>
              </a:ext>
            </a:extLst>
          </p:cNvPr>
          <p:cNvSpPr txBox="1"/>
          <p:nvPr/>
        </p:nvSpPr>
        <p:spPr>
          <a:xfrm>
            <a:off x="9311952" y="1221023"/>
            <a:ext cx="232027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Тип участия: </a:t>
            </a:r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индивидуальный зачет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3487FE-F73F-4EF2-8BFB-F3564537151B}"/>
              </a:ext>
            </a:extLst>
          </p:cNvPr>
          <p:cNvSpPr txBox="1"/>
          <p:nvPr/>
        </p:nvSpPr>
        <p:spPr>
          <a:xfrm>
            <a:off x="5992476" y="1231389"/>
            <a:ext cx="31142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Профиль: </a:t>
            </a:r>
          </a:p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практико-ориентированные </a:t>
            </a:r>
          </a:p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и исследовательские проекты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62072BD-DAAE-4911-9EFD-F586A8852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66513" y="457903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3519981-06DE-4E45-845A-105C11E0138E}"/>
              </a:ext>
            </a:extLst>
          </p:cNvPr>
          <p:cNvSpPr txBox="1"/>
          <p:nvPr/>
        </p:nvSpPr>
        <p:spPr>
          <a:xfrm>
            <a:off x="9666512" y="4042586"/>
            <a:ext cx="21160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Официальный</a:t>
            </a:r>
          </a:p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сайт: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5E9A7A-5BAF-4B40-996B-3FE727184DC0}"/>
              </a:ext>
            </a:extLst>
          </p:cNvPr>
          <p:cNvSpPr txBox="1"/>
          <p:nvPr/>
        </p:nvSpPr>
        <p:spPr>
          <a:xfrm>
            <a:off x="679795" y="5414335"/>
            <a:ext cx="51683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Координатор от Фонда: </a:t>
            </a:r>
          </a:p>
          <a:p>
            <a:r>
              <a:rPr lang="ru-RU" sz="1400" b="1" err="1">
                <a:solidFill>
                  <a:schemeClr val="bg1"/>
                </a:solidFill>
                <a:latin typeface="Gilroy" panose="00000300000000000000" pitchFamily="2" charset="-52"/>
                <a:cs typeface="Arial" panose="020b0604020202020204" pitchFamily="34" charset="0"/>
              </a:rPr>
              <a:t>Шумарова Ольга Сергеевна </a:t>
            </a:r>
          </a:p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om1@zsfond.ru</a:t>
            </a:r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 8 (343) 288-74-63 (доб. 10)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B7EA1E-DD78-473B-A033-3EB66C0DF334}"/>
              </a:ext>
            </a:extLst>
          </p:cNvPr>
          <p:cNvSpPr txBox="1"/>
          <p:nvPr/>
        </p:nvSpPr>
        <p:spPr>
          <a:xfrm>
            <a:off x="690656" y="3816916"/>
            <a:ext cx="25967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Регистрация участников: </a:t>
            </a:r>
          </a:p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20 ноября – 15 февраля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31C043C-2F4E-4AC9-8C70-301E701DC3A2}"/>
              </a:ext>
            </a:extLst>
          </p:cNvPr>
          <p:cNvGrpSpPr/>
          <p:nvPr/>
        </p:nvGrpSpPr>
        <p:grpSpPr>
          <a:xfrm>
            <a:off x="5993402" y="2527147"/>
            <a:ext cx="5028717" cy="1124980"/>
            <a:chOff x="5694854" y="2096160"/>
            <a:chExt cx="5028717" cy="1124980"/>
          </a:xfrm>
        </p:grpSpPr>
        <p:pic>
          <p:nvPicPr>
            <p:cNvPr id="21" name="Picture 6">
              <a:extLst>
                <a:ext uri="{FF2B5EF4-FFF2-40B4-BE49-F238E27FC236}">
                  <a16:creationId xmlns:a16="http://schemas.microsoft.com/office/drawing/2014/main" id="{21BE6057-69F1-41C6-B724-D01285E7E6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22531" y="2220100"/>
              <a:ext cx="1001040" cy="1001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A8B88D-533F-4848-B4B5-EA423C48734A}"/>
                </a:ext>
              </a:extLst>
            </p:cNvPr>
            <p:cNvSpPr txBox="1"/>
            <p:nvPr/>
          </p:nvSpPr>
          <p:spPr>
            <a:xfrm>
              <a:off x="5694854" y="2096160"/>
              <a:ext cx="4027677" cy="1046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000" b="1">
                  <a:solidFill>
                    <a:schemeClr val="bg1"/>
                  </a:solidFill>
                  <a:latin typeface="Gilroy" panose="00000300000000000000" pitchFamily="2" charset="-52"/>
                  <a:ea typeface="Calibri" panose="020f0502020204030204" pitchFamily="34" charset="0"/>
                  <a:cs typeface="Arial" panose="020b0604020202020204" pitchFamily="34" charset="0"/>
                </a:rPr>
                <a:t>Муниципальный координатор: </a:t>
              </a:r>
            </a:p>
            <a:p>
              <a:r>
                <a:rPr lang="ru-RU" sz="1400" b="1">
                  <a:solidFill>
                    <a:schemeClr val="bg1"/>
                  </a:solidFill>
                  <a:latin typeface="Gilroy" panose="00000300000000000000" pitchFamily="2" charset="-52"/>
                  <a:cs typeface="Arial" panose="020b0604020202020204" pitchFamily="34" charset="0"/>
                </a:rPr>
                <a:t>информирование участников о подготовке </a:t>
              </a:r>
            </a:p>
            <a:p>
              <a:r>
                <a:rPr lang="ru-RU" sz="1400" b="1">
                  <a:solidFill>
                    <a:schemeClr val="bg1"/>
                  </a:solidFill>
                  <a:latin typeface="Gilroy" panose="00000300000000000000" pitchFamily="2" charset="-52"/>
                  <a:cs typeface="Arial" panose="020b0604020202020204" pitchFamily="34" charset="0"/>
                </a:rPr>
                <a:t>к конкурсу на дистанционном курсе + регистрация</a:t>
              </a:r>
              <a:endPara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8">
            <a:extLst>
              <a:ext uri="{FF2B5EF4-FFF2-40B4-BE49-F238E27FC236}">
                <a16:creationId xmlns:a16="http://schemas.microsoft.com/office/drawing/2014/main" id="{8FF3EB1E-A3CB-401B-AAAE-5DACCC7D3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8649" y="457903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022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 advTm="7000" p14:dur="2000">
        <p159:morph option="byObject"/>
      </p:transition>
    </mc:Choice>
    <mc:Fallback>
      <p:transition spd="slow" advTm="7000">
        <p:fade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04EC81A-A7E8-D7FA-74B9-19BF7334C9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1BCAA"/>
              </a:gs>
              <a:gs pos="82000">
                <a:srgbClr val="414E94"/>
              </a:gs>
              <a:gs pos="100000">
                <a:srgbClr val="41318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снимок экрана, Графика, графический дизай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519E7EE-2175-60B1-E1A6-186B7B9A247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34"/>
          <a:stretch>
            <a:fillRect/>
          </a:stretch>
        </p:blipFill>
        <p:spPr>
          <a:xfrm>
            <a:off x="7265963" y="304978"/>
            <a:ext cx="4926037" cy="6290798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24540F4-BC8D-BD60-F3AD-320C7FF94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13" y="837851"/>
            <a:ext cx="3468310" cy="21112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5EA974-D409-44A0-AC4E-2B1A11723374}"/>
              </a:ext>
            </a:extLst>
          </p:cNvPr>
          <p:cNvSpPr txBox="1"/>
          <p:nvPr/>
        </p:nvSpPr>
        <p:spPr>
          <a:xfrm>
            <a:off x="6030675" y="3957732"/>
            <a:ext cx="2320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Регистрация координаторов: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930BFD-3B06-4885-A659-34E602FEC4B7}"/>
              </a:ext>
            </a:extLst>
          </p:cNvPr>
          <p:cNvSpPr txBox="1"/>
          <p:nvPr/>
        </p:nvSpPr>
        <p:spPr>
          <a:xfrm>
            <a:off x="9317887" y="2267781"/>
            <a:ext cx="221149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Тип участия: </a:t>
            </a:r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командное участие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CAD17F-A78F-406E-BC1A-0548BCA7B9AF}"/>
              </a:ext>
            </a:extLst>
          </p:cNvPr>
          <p:cNvSpPr txBox="1"/>
          <p:nvPr/>
        </p:nvSpPr>
        <p:spPr>
          <a:xfrm>
            <a:off x="6030675" y="983869"/>
            <a:ext cx="35059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Профиль: </a:t>
            </a:r>
          </a:p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практико-ориентированные </a:t>
            </a:r>
          </a:p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и исследовательские проекты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644BE1-CEFE-4E40-9BCC-3440E5FE44B8}"/>
              </a:ext>
            </a:extLst>
          </p:cNvPr>
          <p:cNvSpPr txBox="1"/>
          <p:nvPr/>
        </p:nvSpPr>
        <p:spPr>
          <a:xfrm>
            <a:off x="9317887" y="3957732"/>
            <a:ext cx="2320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Официальный</a:t>
            </a:r>
          </a:p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сайт: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196BFD-96F3-4D1A-AA13-38821BF96395}"/>
              </a:ext>
            </a:extLst>
          </p:cNvPr>
          <p:cNvSpPr txBox="1"/>
          <p:nvPr/>
        </p:nvSpPr>
        <p:spPr>
          <a:xfrm>
            <a:off x="817928" y="5238930"/>
            <a:ext cx="379139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Координатор от Фонда: </a:t>
            </a:r>
          </a:p>
          <a:p>
            <a:r>
              <a:rPr lang="ru-RU" sz="1400" b="1" err="1">
                <a:solidFill>
                  <a:schemeClr val="bg1"/>
                </a:solidFill>
                <a:latin typeface="Gilroy" panose="00000300000000000000" pitchFamily="2" charset="-52"/>
                <a:cs typeface="Arial" panose="020b0604020202020204" pitchFamily="34" charset="0"/>
              </a:rPr>
              <a:t>Шумарова Ольга Сергеевна </a:t>
            </a:r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om1@zsfond.ru</a:t>
            </a:r>
          </a:p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8 (343) 288-74-63 (доб. 10)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6E67B4-340D-4FB3-9701-2C27F3210BFC}"/>
              </a:ext>
            </a:extLst>
          </p:cNvPr>
          <p:cNvSpPr txBox="1"/>
          <p:nvPr/>
        </p:nvSpPr>
        <p:spPr>
          <a:xfrm>
            <a:off x="853586" y="3603064"/>
            <a:ext cx="25967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Регистрация участников: </a:t>
            </a:r>
          </a:p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5 – 31 октября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8EE919-9B93-48CD-B2D3-4BED1AF34DFA}"/>
              </a:ext>
            </a:extLst>
          </p:cNvPr>
          <p:cNvSpPr txBox="1"/>
          <p:nvPr/>
        </p:nvSpPr>
        <p:spPr>
          <a:xfrm>
            <a:off x="6030675" y="2267781"/>
            <a:ext cx="305735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Муниципальный координатор: </a:t>
            </a:r>
          </a:p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cs typeface="Arial" panose="020b0604020202020204" pitchFamily="34" charset="0"/>
              </a:rPr>
              <a:t>формирование и регистрация команд от школ (педагог + школьники)</a:t>
            </a:r>
            <a:endParaRPr lang="ru-RU" sz="1400" b="1">
              <a:solidFill>
                <a:schemeClr val="bg1"/>
              </a:solidFill>
              <a:latin typeface="Gilroy" panose="00000300000000000000" pitchFamily="2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2D8830DC-06D4-4B9A-A349-2C2398CFE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17887" y="4510685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0DAF068B-3B42-402A-9E2C-E74A2D766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4654" y="4510685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2988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 advTm="7000" p14:dur="2000">
        <p159:morph option="byObject"/>
      </p:transition>
    </mc:Choice>
    <mc:Fallback>
      <p:transition spd="slow" advTm="7000">
        <p:fade/>
      </p:transition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157FAC-46BC-4D66-99A7-2C7619698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3092"/>
            <a:ext cx="12192000" cy="9421092"/>
          </a:xfrm>
          <a:prstGeom prst="rect">
            <a:avLst/>
          </a:prstGeom>
        </p:spPr>
      </p:pic>
      <p:pic>
        <p:nvPicPr>
          <p:cNvPr id="18" name="Picture 12" descr="Picture background">
            <a:extLst>
              <a:ext uri="{FF2B5EF4-FFF2-40B4-BE49-F238E27FC236}">
                <a16:creationId xmlns:a16="http://schemas.microsoft.com/office/drawing/2014/main" id="{82C8DE7C-5FDE-4D9E-8B60-1862DB593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088" y="871381"/>
            <a:ext cx="3240000" cy="324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03135B1-0135-4364-BBF6-059A5D587851}"/>
              </a:ext>
            </a:extLst>
          </p:cNvPr>
          <p:cNvSpPr txBox="1"/>
          <p:nvPr/>
        </p:nvSpPr>
        <p:spPr>
          <a:xfrm>
            <a:off x="5984104" y="3961383"/>
            <a:ext cx="2320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Регистрация координаторов: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8A8FF5-2459-4BCF-96E5-4369395358C4}"/>
              </a:ext>
            </a:extLst>
          </p:cNvPr>
          <p:cNvSpPr txBox="1"/>
          <p:nvPr/>
        </p:nvSpPr>
        <p:spPr>
          <a:xfrm>
            <a:off x="9534784" y="2122276"/>
            <a:ext cx="221149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Тип участия: </a:t>
            </a:r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командное участие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65F09E-D675-41E2-B07A-5430054577D1}"/>
              </a:ext>
            </a:extLst>
          </p:cNvPr>
          <p:cNvSpPr txBox="1"/>
          <p:nvPr/>
        </p:nvSpPr>
        <p:spPr>
          <a:xfrm>
            <a:off x="5984105" y="909953"/>
            <a:ext cx="48953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Профиль: </a:t>
            </a:r>
          </a:p>
          <a:p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практико-ориентированные и исследовательские проекты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3F740C-08BE-4DE8-9616-CA7EF2862FBB}"/>
              </a:ext>
            </a:extLst>
          </p:cNvPr>
          <p:cNvSpPr txBox="1"/>
          <p:nvPr/>
        </p:nvSpPr>
        <p:spPr>
          <a:xfrm>
            <a:off x="9555193" y="3961383"/>
            <a:ext cx="2320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Официальный</a:t>
            </a:r>
          </a:p>
          <a:p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сайт: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E1A13E-F609-42D6-8DB7-DD926A079E41}"/>
              </a:ext>
            </a:extLst>
          </p:cNvPr>
          <p:cNvSpPr txBox="1"/>
          <p:nvPr/>
        </p:nvSpPr>
        <p:spPr>
          <a:xfrm>
            <a:off x="938088" y="5435037"/>
            <a:ext cx="418835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Координатор от Фонда: </a:t>
            </a:r>
          </a:p>
          <a:p>
            <a:r>
              <a:rPr lang="ru-RU" sz="1400" b="1">
                <a:latin typeface="Gilroy" panose="00000300000000000000" pitchFamily="2" charset="-52"/>
                <a:cs typeface="Arial" panose="020b0604020202020204" pitchFamily="34" charset="0"/>
              </a:rPr>
              <a:t>Болотова Алина Владимировна </a:t>
            </a:r>
          </a:p>
          <a:p>
            <a:r>
              <a:rPr lang="en-US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ovr-15</a:t>
            </a:r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@zsfond.ru</a:t>
            </a:r>
          </a:p>
          <a:p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8 (343) 288-74-63 (доб. 10)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79683C-6A1E-4CF9-B910-3F467E383479}"/>
              </a:ext>
            </a:extLst>
          </p:cNvPr>
          <p:cNvSpPr txBox="1"/>
          <p:nvPr/>
        </p:nvSpPr>
        <p:spPr>
          <a:xfrm>
            <a:off x="938088" y="4311544"/>
            <a:ext cx="25967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Регистрация участников: </a:t>
            </a:r>
          </a:p>
          <a:p>
            <a:r>
              <a:rPr lang="en-US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сентября – 20 ноября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1FF042-CF65-4D57-AC06-2304D1A469B0}"/>
              </a:ext>
            </a:extLst>
          </p:cNvPr>
          <p:cNvSpPr txBox="1"/>
          <p:nvPr/>
        </p:nvSpPr>
        <p:spPr>
          <a:xfrm>
            <a:off x="5984105" y="2122276"/>
            <a:ext cx="30012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Муниципальный координатор: </a:t>
            </a:r>
          </a:p>
          <a:p>
            <a:r>
              <a:rPr lang="ru-RU" sz="1400" b="1">
                <a:latin typeface="Gilroy" panose="00000300000000000000" pitchFamily="2" charset="-52"/>
                <a:cs typeface="Arial" panose="020b0604020202020204" pitchFamily="34" charset="0"/>
              </a:rPr>
              <a:t>открытие студий на базе школ (педагог + школьники) + регистрация и оформление документов</a:t>
            </a:r>
            <a:endParaRPr lang="ru-RU" sz="1400" b="1">
              <a:latin typeface="Gilroy" panose="00000300000000000000" pitchFamily="2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7963C746-3D7C-48F5-8609-37EC2BE43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7414" y="456540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>
            <a:extLst>
              <a:ext uri="{FF2B5EF4-FFF2-40B4-BE49-F238E27FC236}">
                <a16:creationId xmlns:a16="http://schemas.microsoft.com/office/drawing/2014/main" id="{4ED2B84C-63C9-455F-8DB6-66CAA2892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459685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6280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 advTm="7000" p14:dur="2000">
        <p159:morph option="byObject"/>
      </p:transition>
    </mc:Choice>
    <mc:Fallback>
      <p:transition spd="slow" advTm="7000">
        <p:fade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0DB7EF-0679-4C1D-BC96-24D166A6C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8422"/>
            <a:ext cx="12192000" cy="85948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EA2A94B-B19C-4882-9382-46167D76986D}"/>
              </a:ext>
            </a:extLst>
          </p:cNvPr>
          <p:cNvSpPr txBox="1"/>
          <p:nvPr/>
        </p:nvSpPr>
        <p:spPr>
          <a:xfrm>
            <a:off x="6521000" y="3871379"/>
            <a:ext cx="2320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Регистрация координаторов: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DEF8B-5D7D-43FD-9A4C-9C82D4C7441D}"/>
              </a:ext>
            </a:extLst>
          </p:cNvPr>
          <p:cNvSpPr txBox="1"/>
          <p:nvPr/>
        </p:nvSpPr>
        <p:spPr>
          <a:xfrm>
            <a:off x="9630882" y="2230712"/>
            <a:ext cx="22114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Тип участия: </a:t>
            </a:r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cs typeface="Arial" panose="020b0604020202020204" pitchFamily="34" charset="0"/>
              </a:rPr>
              <a:t>индивидуальное и </a:t>
            </a:r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командное участие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907162-165C-4BB8-8BF5-BDA99C5CB454}"/>
              </a:ext>
            </a:extLst>
          </p:cNvPr>
          <p:cNvSpPr txBox="1"/>
          <p:nvPr/>
        </p:nvSpPr>
        <p:spPr>
          <a:xfrm>
            <a:off x="6521000" y="851655"/>
            <a:ext cx="488605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Профиль: </a:t>
            </a:r>
          </a:p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практико-ориентированные проекты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48A858-4538-470B-9FAF-BFBDB7B40C05}"/>
              </a:ext>
            </a:extLst>
          </p:cNvPr>
          <p:cNvSpPr txBox="1"/>
          <p:nvPr/>
        </p:nvSpPr>
        <p:spPr>
          <a:xfrm>
            <a:off x="9717511" y="3871379"/>
            <a:ext cx="2320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Официальный</a:t>
            </a:r>
          </a:p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сайт: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0C9632-7621-44CF-BE6F-929EC3ED58BE}"/>
              </a:ext>
            </a:extLst>
          </p:cNvPr>
          <p:cNvSpPr txBox="1"/>
          <p:nvPr/>
        </p:nvSpPr>
        <p:spPr>
          <a:xfrm>
            <a:off x="1056944" y="4217103"/>
            <a:ext cx="25967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Регистрация участников: </a:t>
            </a:r>
          </a:p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29 августа – </a:t>
            </a:r>
            <a:r>
              <a:rPr lang="en-US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13</a:t>
            </a:r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 октября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B40036-727B-4131-99D1-3A27640E9525}"/>
              </a:ext>
            </a:extLst>
          </p:cNvPr>
          <p:cNvSpPr txBox="1"/>
          <p:nvPr/>
        </p:nvSpPr>
        <p:spPr>
          <a:xfrm>
            <a:off x="6511548" y="2230712"/>
            <a:ext cx="31049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Муниципальный координатор: </a:t>
            </a:r>
          </a:p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cs typeface="Arial" panose="020b0604020202020204" pitchFamily="34" charset="0"/>
              </a:rPr>
              <a:t>поиск и регистрация участников</a:t>
            </a:r>
            <a:endParaRPr lang="ru-RU" sz="1400" b="1">
              <a:solidFill>
                <a:schemeClr val="bg1"/>
              </a:solidFill>
              <a:latin typeface="Gilroy" panose="00000300000000000000" pitchFamily="2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7CD7C10A-ECAA-4853-B87F-1239BEDD3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6632" y="457097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821150C9-390A-4D96-9DCA-9F4BB1A28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6438" y="454158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9AB376F-E6BF-44D5-B9A0-7B150B9CA69A}"/>
              </a:ext>
            </a:extLst>
          </p:cNvPr>
          <p:cNvSpPr txBox="1"/>
          <p:nvPr/>
        </p:nvSpPr>
        <p:spPr>
          <a:xfrm>
            <a:off x="1056944" y="5455246"/>
            <a:ext cx="404690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Координатор от Фонда: </a:t>
            </a:r>
          </a:p>
          <a:p>
            <a:r>
              <a:rPr lang="ru-RU" sz="1400" b="1" err="1">
                <a:solidFill>
                  <a:schemeClr val="bg1"/>
                </a:solidFill>
                <a:latin typeface="Gilroy" panose="00000300000000000000" pitchFamily="2" charset="-52"/>
                <a:cs typeface="Arial" panose="020b0604020202020204" pitchFamily="34" charset="0"/>
              </a:rPr>
              <a:t>Дитенберг Дарья Александровна </a:t>
            </a:r>
            <a:r>
              <a:rPr lang="en-US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om6</a:t>
            </a:r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@zsfond.ru</a:t>
            </a:r>
          </a:p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8 (343) 288-74-63 (доб. 10)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1E4396-E54B-4E0D-B646-FF214FADEB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64" y="707184"/>
            <a:ext cx="2132577" cy="27944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249023-264E-4F8F-BF37-10BAE44206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058" y="753146"/>
            <a:ext cx="1749556" cy="145694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17340F9-2EC1-4526-8357-1296A5A8AE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7584">
            <a:off x="4134727" y="321352"/>
            <a:ext cx="1499619" cy="394412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54E87B7-0E74-49F9-A40F-20551FDD07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89" y="3760963"/>
            <a:ext cx="1784274" cy="201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570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 advTm="7000" p14:dur="2000">
        <p159:morph option="byObject"/>
      </p:transition>
    </mc:Choice>
    <mc:Fallback>
      <p:transition spd="slow" advTm="7000">
        <p:fade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FEDBDD2-3ABE-400F-A379-04A57AD97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" y="0"/>
            <a:ext cx="12169464" cy="6858000"/>
          </a:xfrm>
          <a:prstGeom prst="rect">
            <a:avLst/>
          </a:prstGeom>
        </p:spPr>
      </p:pic>
      <p:sp>
        <p:nvSpPr>
          <p:cNvPr id="59" name="Заголовок 2">
            <a:extLst>
              <a:ext uri="{FF2B5EF4-FFF2-40B4-BE49-F238E27FC236}">
                <a16:creationId xmlns:a16="http://schemas.microsoft.com/office/drawing/2014/main" id="{2AB2D8F5-9A7F-41AC-B05A-F27C956DA120}"/>
              </a:ext>
            </a:extLst>
          </p:cNvPr>
          <p:cNvSpPr txBox="1"/>
          <p:nvPr/>
        </p:nvSpPr>
        <p:spPr>
          <a:xfrm>
            <a:off x="852970" y="2055846"/>
            <a:ext cx="3914971" cy="6753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1975D"/>
                </a:solidFill>
                <a:latin typeface="Montserrat SemiBold" panose="00000700000000000000" pitchFamily="2" charset="-52"/>
                <a:ea typeface="+mj-ea"/>
                <a:cs typeface="+mj-cs"/>
              </a:defRPr>
            </a:lvl1pPr>
          </a:lstStyle>
          <a:p>
            <a:pPr algn="l"/>
            <a:endParaRPr lang="ru-RU" sz="2000">
              <a:latin typeface="Montserrat ExtraBold" panose="00000900000000000000" pitchFamily="2" charset="-5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4BEAD6B-E5A6-4187-B7C9-C77E2FCF4416}"/>
              </a:ext>
            </a:extLst>
          </p:cNvPr>
          <p:cNvSpPr txBox="1"/>
          <p:nvPr/>
        </p:nvSpPr>
        <p:spPr>
          <a:xfrm>
            <a:off x="6012021" y="4063302"/>
            <a:ext cx="2320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Регистрация координаторов: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75268C9-751B-4B23-B43D-478A1F84495E}"/>
              </a:ext>
            </a:extLst>
          </p:cNvPr>
          <p:cNvSpPr txBox="1"/>
          <p:nvPr/>
        </p:nvSpPr>
        <p:spPr>
          <a:xfrm>
            <a:off x="9420084" y="2520231"/>
            <a:ext cx="221149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Тип участия: </a:t>
            </a:r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индивидуальный зачет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EAD5FF0-E707-44CD-B769-40F89CBA4076}"/>
              </a:ext>
            </a:extLst>
          </p:cNvPr>
          <p:cNvSpPr txBox="1"/>
          <p:nvPr/>
        </p:nvSpPr>
        <p:spPr>
          <a:xfrm>
            <a:off x="6012021" y="1427297"/>
            <a:ext cx="484880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Профиль: </a:t>
            </a:r>
          </a:p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исследовательские проекты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ACEA43B-0ADB-4FB1-AA02-061F51330A91}"/>
              </a:ext>
            </a:extLst>
          </p:cNvPr>
          <p:cNvSpPr txBox="1"/>
          <p:nvPr/>
        </p:nvSpPr>
        <p:spPr>
          <a:xfrm>
            <a:off x="9420084" y="4063302"/>
            <a:ext cx="2320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Официальный</a:t>
            </a:r>
          </a:p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сайт: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5E69083-22A1-4B5B-B979-C01F634F5D20}"/>
              </a:ext>
            </a:extLst>
          </p:cNvPr>
          <p:cNvSpPr txBox="1"/>
          <p:nvPr/>
        </p:nvSpPr>
        <p:spPr>
          <a:xfrm>
            <a:off x="815143" y="5432129"/>
            <a:ext cx="417295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Контактное лицо от Фонда: </a:t>
            </a:r>
          </a:p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cs typeface="Arial" panose="020b0604020202020204" pitchFamily="34" charset="0"/>
              </a:rPr>
              <a:t>Иванова Надежда Вячеславовна </a:t>
            </a:r>
            <a:r>
              <a:rPr lang="en-US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n.ivanova@zsfond.ru</a:t>
            </a:r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+7 982 660-15-14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76C4C1C-254E-41FF-ACA2-210676FBAFFC}"/>
              </a:ext>
            </a:extLst>
          </p:cNvPr>
          <p:cNvSpPr txBox="1"/>
          <p:nvPr/>
        </p:nvSpPr>
        <p:spPr>
          <a:xfrm>
            <a:off x="888886" y="3576406"/>
            <a:ext cx="25967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Регистрация участников: </a:t>
            </a:r>
          </a:p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1 сентября – </a:t>
            </a:r>
            <a:r>
              <a:rPr lang="en-US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6 октября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2214763-F784-489C-95E3-373608EF884F}"/>
              </a:ext>
            </a:extLst>
          </p:cNvPr>
          <p:cNvSpPr txBox="1"/>
          <p:nvPr/>
        </p:nvSpPr>
        <p:spPr>
          <a:xfrm>
            <a:off x="6012021" y="2520231"/>
            <a:ext cx="31049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Муниципальный координатор: </a:t>
            </a:r>
          </a:p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cs typeface="Arial" panose="020b0604020202020204" pitchFamily="34" charset="0"/>
              </a:rPr>
              <a:t>поиск и регистрация участников</a:t>
            </a:r>
            <a:endParaRPr lang="ru-RU" sz="1400" b="1">
              <a:solidFill>
                <a:schemeClr val="bg1"/>
              </a:solidFill>
              <a:latin typeface="Gilroy" panose="00000300000000000000" pitchFamily="2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6">
            <a:extLst>
              <a:ext uri="{FF2B5EF4-FFF2-40B4-BE49-F238E27FC236}">
                <a16:creationId xmlns:a16="http://schemas.microsoft.com/office/drawing/2014/main" id="{D00AB57D-2AD7-4A2F-87E3-8F0896998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6938" r="7112" b="7362"/>
          <a:stretch>
            <a:fillRect/>
          </a:stretch>
        </p:blipFill>
        <p:spPr bwMode="auto">
          <a:xfrm>
            <a:off x="9420085" y="4739952"/>
            <a:ext cx="1800000" cy="179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>
            <a:extLst>
              <a:ext uri="{FF2B5EF4-FFF2-40B4-BE49-F238E27FC236}">
                <a16:creationId xmlns:a16="http://schemas.microsoft.com/office/drawing/2014/main" id="{FA8C1A39-470E-414D-86B5-DED1FE0F9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473995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F0CFC0BF-D870-47E0-8FAF-88368B41BF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1" y="1424392"/>
            <a:ext cx="4538717" cy="969121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9674C064-C561-4086-A010-EC57ADD3E094}"/>
              </a:ext>
            </a:extLst>
          </p:cNvPr>
          <p:cNvSpPr/>
          <p:nvPr/>
        </p:nvSpPr>
        <p:spPr>
          <a:xfrm>
            <a:off x="11374016" y="5962261"/>
            <a:ext cx="587829" cy="811763"/>
          </a:xfrm>
          <a:prstGeom prst="rect">
            <a:avLst/>
          </a:prstGeom>
          <a:solidFill>
            <a:srgbClr val="243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84CE773-DEFB-4487-8BC2-BCF58F18B0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812" y="536040"/>
            <a:ext cx="426546" cy="48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13533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ED12CB-EF1E-5BA5-FFFF-0E8678286249}"/>
              </a:ext>
            </a:extLst>
          </p:cNvPr>
          <p:cNvSpPr txBox="1"/>
          <p:nvPr/>
        </p:nvSpPr>
        <p:spPr>
          <a:xfrm>
            <a:off x="5416968" y="6353507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>
                <a:solidFill>
                  <a:schemeClr val="bg1"/>
                </a:solidFill>
                <a:latin typeface="Montserrat" pitchFamily="2" charset="-52"/>
              </a:rPr>
              <a:t>2025/2026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1777B4-2342-4D5C-9EB9-44E12A64C4ED}"/>
              </a:ext>
            </a:extLst>
          </p:cNvPr>
          <p:cNvSpPr txBox="1"/>
          <p:nvPr/>
        </p:nvSpPr>
        <p:spPr>
          <a:xfrm>
            <a:off x="1100831" y="2772543"/>
            <a:ext cx="6942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Arial Black" panose="020b0a04020102020204" pitchFamily="34" charset="0"/>
              </a:rPr>
              <a:t>ТЕМА ПРОЕКТА/ИССЛЕДОВАНИЯ ТЕМА ПРОЕКТА/ИССЛЕДОВАНИЯ ТЕМА ПРОЕКТА/ИССЛЕДОВАНИЯ ТЕМА ПРОЕКТА/ИССЛЕДОВАНИЯ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63576F-0CFF-44C7-B912-F5799C4AC87E}"/>
              </a:ext>
            </a:extLst>
          </p:cNvPr>
          <p:cNvSpPr txBox="1"/>
          <p:nvPr/>
        </p:nvSpPr>
        <p:spPr>
          <a:xfrm>
            <a:off x="1100831" y="4659271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Проект подготовил</a:t>
            </a:r>
            <a:r>
              <a:rPr lang="ru-R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994EAF-777E-4906-ABDF-C28C5325C500}"/>
              </a:ext>
            </a:extLst>
          </p:cNvPr>
          <p:cNvSpPr txBox="1"/>
          <p:nvPr/>
        </p:nvSpPr>
        <p:spPr>
          <a:xfrm>
            <a:off x="1100831" y="4936270"/>
            <a:ext cx="4139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Arial Black" panose="020b0a04020102020204" pitchFamily="34" charset="0"/>
              </a:rPr>
              <a:t>Имя фамилия</a:t>
            </a:r>
          </a:p>
          <a:p>
            <a:r>
              <a:rPr lang="ru-RU">
                <a:solidFill>
                  <a:schemeClr val="bg1"/>
                </a:solidFill>
                <a:latin typeface="Arial Black" panose="020b0a04020102020204" pitchFamily="34" charset="0"/>
              </a:rPr>
              <a:t>Класс, школа, муниципалитет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C3657DA-E48D-477D-919C-F50AA855DA84}"/>
              </a:ext>
            </a:extLst>
          </p:cNvPr>
          <p:cNvSpPr/>
          <p:nvPr/>
        </p:nvSpPr>
        <p:spPr>
          <a:xfrm>
            <a:off x="0" y="-60322"/>
            <a:ext cx="12192000" cy="6918322"/>
          </a:xfrm>
          <a:prstGeom prst="rect">
            <a:avLst/>
          </a:prstGeom>
          <a:solidFill>
            <a:srgbClr val="313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Изображение выглядит как текст, Шриф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BEFB7A1A-79B2-484E-99F6-CDDF6B3AA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55" y="508365"/>
            <a:ext cx="1180394" cy="63513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5F6AAA2-71AA-4CCC-BCD9-955BDC0C1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921" y="485683"/>
            <a:ext cx="761367" cy="8246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1866F57-8C11-41F9-906F-AF464D338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7" t="25378" r="32250" b="24901"/>
          <a:stretch>
            <a:fillRect/>
          </a:stretch>
        </p:blipFill>
        <p:spPr>
          <a:xfrm>
            <a:off x="787712" y="1011917"/>
            <a:ext cx="2966443" cy="23331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6D0BB47-D0B4-4EFC-89A0-DCF44A6754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4" y="-4774"/>
            <a:ext cx="3871790" cy="146797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63D4D2-6DFB-4872-9324-05B1794ADD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8562">
            <a:off x="11130366" y="5893831"/>
            <a:ext cx="1075193" cy="9193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E666F30-8578-457E-A2C0-5E076D3284C5}"/>
              </a:ext>
            </a:extLst>
          </p:cNvPr>
          <p:cNvSpPr txBox="1"/>
          <p:nvPr/>
        </p:nvSpPr>
        <p:spPr>
          <a:xfrm>
            <a:off x="5795858" y="4049190"/>
            <a:ext cx="2320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Регистрация координаторов: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EE07C8-A9F6-4221-A6B0-C046FC297627}"/>
              </a:ext>
            </a:extLst>
          </p:cNvPr>
          <p:cNvSpPr txBox="1"/>
          <p:nvPr/>
        </p:nvSpPr>
        <p:spPr>
          <a:xfrm>
            <a:off x="9187536" y="2607938"/>
            <a:ext cx="221149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Тип участия: </a:t>
            </a:r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индивидуальный зачет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161570-06FC-4204-80E0-243AC7DC8DC7}"/>
              </a:ext>
            </a:extLst>
          </p:cNvPr>
          <p:cNvSpPr txBox="1"/>
          <p:nvPr/>
        </p:nvSpPr>
        <p:spPr>
          <a:xfrm>
            <a:off x="5795858" y="1421204"/>
            <a:ext cx="357207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Профиль: </a:t>
            </a:r>
          </a:p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исследовательские проекты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DF470D-A3BA-4403-A430-9EA1957CF3E6}"/>
              </a:ext>
            </a:extLst>
          </p:cNvPr>
          <p:cNvSpPr txBox="1"/>
          <p:nvPr/>
        </p:nvSpPr>
        <p:spPr>
          <a:xfrm>
            <a:off x="9187536" y="4049190"/>
            <a:ext cx="2320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Официальный</a:t>
            </a:r>
          </a:p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сайт: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117632-A1A5-41A0-8606-B0F3946593F8}"/>
              </a:ext>
            </a:extLst>
          </p:cNvPr>
          <p:cNvSpPr txBox="1"/>
          <p:nvPr/>
        </p:nvSpPr>
        <p:spPr>
          <a:xfrm>
            <a:off x="880984" y="5412390"/>
            <a:ext cx="43573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Координатор от Фонда: </a:t>
            </a:r>
          </a:p>
          <a:p>
            <a:r>
              <a:rPr lang="ru-RU" sz="1400" b="1" err="1">
                <a:solidFill>
                  <a:schemeClr val="bg1"/>
                </a:solidFill>
                <a:latin typeface="Gilroy" panose="00000300000000000000" pitchFamily="2" charset="-52"/>
                <a:cs typeface="Arial" panose="020b0604020202020204" pitchFamily="34" charset="0"/>
              </a:rPr>
              <a:t>Шумарова Ольга Сергеевна</a:t>
            </a:r>
          </a:p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om1@zsfond.ru</a:t>
            </a:r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   8 (343) 288-74-63 (доб. 10)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EADE1C-E43B-4AA0-A5C2-F0D9511C4CBE}"/>
              </a:ext>
            </a:extLst>
          </p:cNvPr>
          <p:cNvSpPr txBox="1"/>
          <p:nvPr/>
        </p:nvSpPr>
        <p:spPr>
          <a:xfrm>
            <a:off x="880983" y="4028153"/>
            <a:ext cx="28208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Регистрация участников: </a:t>
            </a:r>
          </a:p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10 ноября – 8 февраля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75B822-B24F-49ED-A2ED-9E3A5003C9EC}"/>
              </a:ext>
            </a:extLst>
          </p:cNvPr>
          <p:cNvSpPr txBox="1"/>
          <p:nvPr/>
        </p:nvSpPr>
        <p:spPr>
          <a:xfrm>
            <a:off x="5795858" y="2607938"/>
            <a:ext cx="31049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Муниципальный координатор: </a:t>
            </a:r>
          </a:p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cs typeface="Arial" panose="020b0604020202020204" pitchFamily="34" charset="0"/>
              </a:rPr>
              <a:t>поиск и регистрация участников</a:t>
            </a:r>
            <a:endParaRPr lang="ru-RU" sz="1400" b="1">
              <a:solidFill>
                <a:schemeClr val="bg1"/>
              </a:solidFill>
              <a:latin typeface="Gilroy" panose="00000300000000000000" pitchFamily="2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09E36E43-B840-4880-BA5C-3BC06D4E3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4052" y="461964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E9DCA6C7-6722-48CE-A7E1-FAA0533B3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1123" y="4614971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195363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66AED4-4F09-4AEF-9A3A-78F81BF3A8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F9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BE7A835-16C1-6281-1A70-0ACC088D0303}"/>
              </a:ext>
            </a:extLst>
          </p:cNvPr>
          <p:cNvCxnSpPr/>
          <p:nvPr/>
        </p:nvCxnSpPr>
        <p:spPr>
          <a:xfrm>
            <a:off x="3099992" y="381863"/>
            <a:ext cx="8599592" cy="0"/>
          </a:xfrm>
          <a:prstGeom prst="line">
            <a:avLst/>
          </a:prstGeom>
          <a:ln w="19050">
            <a:solidFill>
              <a:srgbClr val="AF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285A5FE-F969-4D5A-8453-4712465FA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5" r="28657"/>
          <a:stretch>
            <a:fillRect/>
          </a:stretch>
        </p:blipFill>
        <p:spPr>
          <a:xfrm>
            <a:off x="833183" y="783019"/>
            <a:ext cx="3085206" cy="318730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8875AAF-2114-4778-B68C-486AEFB23953}"/>
              </a:ext>
            </a:extLst>
          </p:cNvPr>
          <p:cNvSpPr txBox="1"/>
          <p:nvPr/>
        </p:nvSpPr>
        <p:spPr>
          <a:xfrm>
            <a:off x="6009224" y="3889989"/>
            <a:ext cx="2320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Регистрация координаторов: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96C5CC-49E5-4004-A265-7CAF1479CABE}"/>
              </a:ext>
            </a:extLst>
          </p:cNvPr>
          <p:cNvSpPr txBox="1"/>
          <p:nvPr/>
        </p:nvSpPr>
        <p:spPr>
          <a:xfrm>
            <a:off x="9379308" y="2497661"/>
            <a:ext cx="221149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Тип участия: </a:t>
            </a:r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индивидуальный зачет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2CAC30-8A6A-40EA-8C48-A29E31CFE574}"/>
              </a:ext>
            </a:extLst>
          </p:cNvPr>
          <p:cNvSpPr txBox="1"/>
          <p:nvPr/>
        </p:nvSpPr>
        <p:spPr>
          <a:xfrm>
            <a:off x="6009224" y="1375144"/>
            <a:ext cx="514935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Профиль: </a:t>
            </a:r>
          </a:p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интеллектуальная олимпиада (гуманитарный)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BB11FC-081E-4C19-9701-18263C2D4D89}"/>
              </a:ext>
            </a:extLst>
          </p:cNvPr>
          <p:cNvSpPr txBox="1"/>
          <p:nvPr/>
        </p:nvSpPr>
        <p:spPr>
          <a:xfrm>
            <a:off x="9379308" y="3889989"/>
            <a:ext cx="2320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Официальный</a:t>
            </a:r>
          </a:p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сайт: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48BDBA5-BBBD-4890-834D-384DA5C00916}"/>
              </a:ext>
            </a:extLst>
          </p:cNvPr>
          <p:cNvSpPr txBox="1"/>
          <p:nvPr/>
        </p:nvSpPr>
        <p:spPr>
          <a:xfrm>
            <a:off x="1056944" y="4119611"/>
            <a:ext cx="25967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Регистрация участников: </a:t>
            </a:r>
          </a:p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6 октября – 2 ноября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7061E9-CA7B-4AD7-80CB-C93EC74F9A7F}"/>
              </a:ext>
            </a:extLst>
          </p:cNvPr>
          <p:cNvSpPr txBox="1"/>
          <p:nvPr/>
        </p:nvSpPr>
        <p:spPr>
          <a:xfrm>
            <a:off x="6009224" y="2497661"/>
            <a:ext cx="31049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Муниципальный координатор: </a:t>
            </a:r>
          </a:p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cs typeface="Arial" panose="020b0604020202020204" pitchFamily="34" charset="0"/>
              </a:rPr>
              <a:t>поиск и регистрация участников</a:t>
            </a:r>
            <a:endParaRPr lang="ru-RU" sz="1400" b="1">
              <a:solidFill>
                <a:schemeClr val="bg1"/>
              </a:solidFill>
              <a:latin typeface="Gilroy" panose="00000300000000000000" pitchFamily="2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6">
            <a:extLst>
              <a:ext uri="{FF2B5EF4-FFF2-40B4-BE49-F238E27FC236}">
                <a16:creationId xmlns:a16="http://schemas.microsoft.com/office/drawing/2014/main" id="{493CFBC6-C912-45EA-9326-4601F930A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23322" y="4465305"/>
            <a:ext cx="1884629" cy="188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C472EA4B-13C0-4A06-B444-AAB309D49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3872" y="4470086"/>
            <a:ext cx="1830285" cy="183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5244340-D1A2-49D9-8669-C0D010AA6CAF}"/>
              </a:ext>
            </a:extLst>
          </p:cNvPr>
          <p:cNvSpPr txBox="1"/>
          <p:nvPr/>
        </p:nvSpPr>
        <p:spPr>
          <a:xfrm>
            <a:off x="1056944" y="5455246"/>
            <a:ext cx="404690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Координатор от Фонда: </a:t>
            </a:r>
          </a:p>
          <a:p>
            <a:r>
              <a:rPr lang="ru-RU" sz="1400" b="1" err="1">
                <a:solidFill>
                  <a:schemeClr val="bg1"/>
                </a:solidFill>
                <a:latin typeface="Gilroy" panose="00000300000000000000" pitchFamily="2" charset="-52"/>
                <a:cs typeface="Arial" panose="020b0604020202020204" pitchFamily="34" charset="0"/>
              </a:rPr>
              <a:t>Дитенберг Дарья Александровна </a:t>
            </a:r>
            <a:r>
              <a:rPr lang="en-US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om6</a:t>
            </a:r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@zsfond.ru</a:t>
            </a:r>
          </a:p>
          <a:p>
            <a:r>
              <a:rPr lang="ru-RU" sz="1400" b="1">
                <a:solidFill>
                  <a:schemeClr val="bg1"/>
                </a:solidFill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8 (343) 288-74-63 (доб. 10)</a:t>
            </a:r>
          </a:p>
        </p:txBody>
      </p:sp>
    </p:spTree>
    <p:extLst>
      <p:ext uri="{BB962C8B-B14F-4D97-AF65-F5344CB8AC3E}">
        <p14:creationId xmlns:p14="http://schemas.microsoft.com/office/powerpoint/2010/main" val="2944057184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 descr="Изображение выглядит как Шрифт, символ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482C51FC-BFEB-8C78-C3AD-A404BBE0D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097" y="278137"/>
            <a:ext cx="1446338" cy="668071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BE7A835-16C1-6281-1A70-0ACC088D0303}"/>
              </a:ext>
            </a:extLst>
          </p:cNvPr>
          <p:cNvCxnSpPr/>
          <p:nvPr/>
        </p:nvCxnSpPr>
        <p:spPr>
          <a:xfrm>
            <a:off x="1632857" y="363202"/>
            <a:ext cx="8599592" cy="0"/>
          </a:xfrm>
          <a:prstGeom prst="line">
            <a:avLst/>
          </a:prstGeom>
          <a:ln w="19050">
            <a:solidFill>
              <a:srgbClr val="AF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28DEF66-FDAB-A5ED-113D-332D75127C27}"/>
              </a:ext>
            </a:extLst>
          </p:cNvPr>
          <p:cNvCxnSpPr/>
          <p:nvPr/>
        </p:nvCxnSpPr>
        <p:spPr>
          <a:xfrm flipH="1" flipV="1">
            <a:off x="11833435" y="1156996"/>
            <a:ext cx="1" cy="5198728"/>
          </a:xfrm>
          <a:prstGeom prst="line">
            <a:avLst/>
          </a:prstGeom>
          <a:ln w="19050">
            <a:solidFill>
              <a:srgbClr val="AF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">
            <a:extLst>
              <a:ext uri="{FF2B5EF4-FFF2-40B4-BE49-F238E27FC236}">
                <a16:creationId xmlns:a16="http://schemas.microsoft.com/office/drawing/2014/main" id="{032BB86A-A020-5D17-88C0-6CD84284B563}"/>
              </a:ext>
            </a:extLst>
          </p:cNvPr>
          <p:cNvSpPr txBox="1"/>
          <p:nvPr/>
        </p:nvSpPr>
        <p:spPr>
          <a:xfrm>
            <a:off x="10232463" y="6432999"/>
            <a:ext cx="1628064" cy="20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 algn="ctr">
              <a:lnSpc>
                <a:spcPts val="1867"/>
              </a:lnSpc>
              <a:defRPr sz="800" b="1">
                <a:solidFill>
                  <a:srgbClr val="AF955C"/>
                </a:solidFill>
                <a:latin typeface="Montserrat" pitchFamily="2" charset="-52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err="1"/>
              <a:t>Екатеринбург 202</a:t>
            </a:r>
            <a:r>
              <a:rPr lang="ru-RU"/>
              <a:t>5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BDEE8F-5469-4BD4-9225-E64143CFCC45}"/>
              </a:ext>
            </a:extLst>
          </p:cNvPr>
          <p:cNvSpPr txBox="1"/>
          <p:nvPr/>
        </p:nvSpPr>
        <p:spPr>
          <a:xfrm>
            <a:off x="5908550" y="4160423"/>
            <a:ext cx="2320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Регистрация координаторов: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442065-5CE7-490B-A9F1-46BEEC0CECA4}"/>
              </a:ext>
            </a:extLst>
          </p:cNvPr>
          <p:cNvSpPr txBox="1"/>
          <p:nvPr/>
        </p:nvSpPr>
        <p:spPr>
          <a:xfrm>
            <a:off x="9352884" y="2858606"/>
            <a:ext cx="19055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Тип участия: </a:t>
            </a:r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индивидуальный зачет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A365D5-2680-47C3-B0E0-F3FD96135DDB}"/>
              </a:ext>
            </a:extLst>
          </p:cNvPr>
          <p:cNvSpPr txBox="1"/>
          <p:nvPr/>
        </p:nvSpPr>
        <p:spPr>
          <a:xfrm>
            <a:off x="5908550" y="1436287"/>
            <a:ext cx="52147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Профиль: </a:t>
            </a:r>
          </a:p>
          <a:p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гуманитарные, социо-культурные, общественно- политические, социально-экономические проекты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95F39E-AEA2-4E81-BCD2-FBF4FAF549F6}"/>
              </a:ext>
            </a:extLst>
          </p:cNvPr>
          <p:cNvSpPr txBox="1"/>
          <p:nvPr/>
        </p:nvSpPr>
        <p:spPr>
          <a:xfrm>
            <a:off x="9367934" y="4233607"/>
            <a:ext cx="19992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Официальный</a:t>
            </a:r>
          </a:p>
          <a:p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сайт: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1C46F7-32A8-47DC-8688-4DC80B06A3A2}"/>
              </a:ext>
            </a:extLst>
          </p:cNvPr>
          <p:cNvSpPr txBox="1"/>
          <p:nvPr/>
        </p:nvSpPr>
        <p:spPr>
          <a:xfrm>
            <a:off x="798795" y="4780533"/>
            <a:ext cx="335790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Регистрация участников: </a:t>
            </a:r>
          </a:p>
          <a:p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10 декабря – 22 февраля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5E9FEA-8E9E-4090-9557-77D9797FA76D}"/>
              </a:ext>
            </a:extLst>
          </p:cNvPr>
          <p:cNvSpPr txBox="1"/>
          <p:nvPr/>
        </p:nvSpPr>
        <p:spPr>
          <a:xfrm>
            <a:off x="5908551" y="2769603"/>
            <a:ext cx="286928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Муниципальный координатор: </a:t>
            </a:r>
          </a:p>
          <a:p>
            <a:r>
              <a:rPr lang="ru-RU" sz="1400" b="1">
                <a:latin typeface="Gilroy" panose="00000300000000000000" pitchFamily="2" charset="-52"/>
                <a:cs typeface="Arial" panose="020b0604020202020204" pitchFamily="34" charset="0"/>
              </a:rPr>
              <a:t>поиск и регистрация участников</a:t>
            </a:r>
            <a:endParaRPr lang="ru-RU" sz="1400" b="1">
              <a:latin typeface="Gilroy" panose="00000300000000000000" pitchFamily="2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14CFC524-57EF-4E5B-BE97-23E394C28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10487" y="466451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4B784D6B-9961-44E2-A70A-7660A6E9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4571" y="466451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32F088-70B9-4834-82BF-1A956C2684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09" y="612172"/>
            <a:ext cx="4174277" cy="389451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20E7997-93FB-4E97-BF06-80FA79713DF5}"/>
              </a:ext>
            </a:extLst>
          </p:cNvPr>
          <p:cNvSpPr txBox="1"/>
          <p:nvPr/>
        </p:nvSpPr>
        <p:spPr>
          <a:xfrm>
            <a:off x="803550" y="5573044"/>
            <a:ext cx="56882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Координатор от Фонда: </a:t>
            </a:r>
          </a:p>
          <a:p>
            <a:r>
              <a:rPr lang="ru-RU" sz="1400" b="1" err="1">
                <a:latin typeface="Gilroy" panose="00000300000000000000" pitchFamily="2" charset="-52"/>
                <a:cs typeface="Arial" panose="020b0604020202020204" pitchFamily="34" charset="0"/>
              </a:rPr>
              <a:t>Утузикова Татьяна Алексеевна </a:t>
            </a:r>
          </a:p>
          <a:p>
            <a:r>
              <a:rPr lang="en-US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om</a:t>
            </a:r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7@zsfond.ru</a:t>
            </a:r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   8 (343) 288-74-63 (доб. 115)</a:t>
            </a:r>
          </a:p>
        </p:txBody>
      </p:sp>
    </p:spTree>
    <p:extLst>
      <p:ext uri="{BB962C8B-B14F-4D97-AF65-F5344CB8AC3E}">
        <p14:creationId xmlns:p14="http://schemas.microsoft.com/office/powerpoint/2010/main" val="3119932726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4AC3EE35-01F4-4096-AE0C-79700A33C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7965" y="387450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4A6B86-E664-477D-8E21-C33742C34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0" t="66923"/>
          <a:stretch>
            <a:fillRect/>
          </a:stretch>
        </p:blipFill>
        <p:spPr>
          <a:xfrm>
            <a:off x="9810625" y="4627984"/>
            <a:ext cx="2031808" cy="22300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8CA109-9998-4635-955D-108CD9747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3" y="1321786"/>
            <a:ext cx="2650781" cy="255272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679430E-0232-4218-AB06-A5A89741D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20" r="49497"/>
          <a:stretch>
            <a:fillRect/>
          </a:stretch>
        </p:blipFill>
        <p:spPr>
          <a:xfrm>
            <a:off x="0" y="5136704"/>
            <a:ext cx="4344956" cy="172129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66FCB22-4FBD-4E42-8490-EDC363B1F162}"/>
              </a:ext>
            </a:extLst>
          </p:cNvPr>
          <p:cNvSpPr txBox="1"/>
          <p:nvPr/>
        </p:nvSpPr>
        <p:spPr>
          <a:xfrm>
            <a:off x="5094542" y="3403310"/>
            <a:ext cx="2320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Регистрация координаторов: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F4566C-3CD4-4984-A2CC-F835237D2A6F}"/>
              </a:ext>
            </a:extLst>
          </p:cNvPr>
          <p:cNvSpPr txBox="1"/>
          <p:nvPr/>
        </p:nvSpPr>
        <p:spPr>
          <a:xfrm>
            <a:off x="8918718" y="2074930"/>
            <a:ext cx="221149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Тип участия: </a:t>
            </a:r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командное участие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B3963B-C0B9-4A00-9F22-273CB9D1B248}"/>
              </a:ext>
            </a:extLst>
          </p:cNvPr>
          <p:cNvSpPr txBox="1"/>
          <p:nvPr/>
        </p:nvSpPr>
        <p:spPr>
          <a:xfrm>
            <a:off x="5054090" y="1186898"/>
            <a:ext cx="469398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Профиль: </a:t>
            </a:r>
          </a:p>
          <a:p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проектная деятельность (исторический)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710B6B-BF00-4B7B-ADA2-849A4B139183}"/>
              </a:ext>
            </a:extLst>
          </p:cNvPr>
          <p:cNvSpPr txBox="1"/>
          <p:nvPr/>
        </p:nvSpPr>
        <p:spPr>
          <a:xfrm>
            <a:off x="8172677" y="3403310"/>
            <a:ext cx="2320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Официальный</a:t>
            </a:r>
          </a:p>
          <a:p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сайт: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CFD53F-E51D-4AD5-9CDD-80580604CA97}"/>
              </a:ext>
            </a:extLst>
          </p:cNvPr>
          <p:cNvSpPr txBox="1"/>
          <p:nvPr/>
        </p:nvSpPr>
        <p:spPr>
          <a:xfrm>
            <a:off x="5040469" y="5809066"/>
            <a:ext cx="56882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Координатор от Фонда: </a:t>
            </a:r>
          </a:p>
          <a:p>
            <a:r>
              <a:rPr lang="ru-RU" sz="1400" b="1" err="1">
                <a:latin typeface="Gilroy" panose="00000300000000000000" pitchFamily="2" charset="-52"/>
                <a:cs typeface="Arial" panose="020b0604020202020204" pitchFamily="34" charset="0"/>
              </a:rPr>
              <a:t>Утузикова Татьяна Алексеевна </a:t>
            </a:r>
          </a:p>
          <a:p>
            <a:r>
              <a:rPr lang="en-US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om</a:t>
            </a:r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7@zsfond.ru</a:t>
            </a:r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   8 (343) 288-74-63 (доб. 115)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B4A2D8-20AB-49CF-A1A1-6EE2C4B353FE}"/>
              </a:ext>
            </a:extLst>
          </p:cNvPr>
          <p:cNvSpPr txBox="1"/>
          <p:nvPr/>
        </p:nvSpPr>
        <p:spPr>
          <a:xfrm>
            <a:off x="622503" y="4192075"/>
            <a:ext cx="25967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Регистрация участников: </a:t>
            </a:r>
          </a:p>
          <a:p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30 октября – 24 ноября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A6F9D5-7C4C-4932-9169-2470492559B3}"/>
              </a:ext>
            </a:extLst>
          </p:cNvPr>
          <p:cNvSpPr txBox="1"/>
          <p:nvPr/>
        </p:nvSpPr>
        <p:spPr>
          <a:xfrm>
            <a:off x="5040469" y="2074930"/>
            <a:ext cx="31049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Муниципальный координатор: </a:t>
            </a:r>
          </a:p>
          <a:p>
            <a:r>
              <a:rPr lang="ru-RU" sz="1400" b="1">
                <a:latin typeface="Gilroy" panose="00000300000000000000" pitchFamily="2" charset="-52"/>
                <a:cs typeface="Arial" panose="020b0604020202020204" pitchFamily="34" charset="0"/>
              </a:rPr>
              <a:t>поиск и регистрация команд</a:t>
            </a:r>
            <a:endParaRPr lang="ru-RU" sz="1400" b="1">
              <a:latin typeface="Gilroy" panose="00000300000000000000" pitchFamily="2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EC13B44E-435C-4F0D-9372-2CD8EE87D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0469" y="387450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06A927A8-DE8D-4B83-93BA-AF0C4C53B218}"/>
              </a:ext>
            </a:extLst>
          </p:cNvPr>
          <p:cNvGrpSpPr/>
          <p:nvPr/>
        </p:nvGrpSpPr>
        <p:grpSpPr>
          <a:xfrm>
            <a:off x="4367808" y="278137"/>
            <a:ext cx="7465628" cy="6077587"/>
            <a:chOff x="4367808" y="278137"/>
            <a:chExt cx="7465628" cy="6077587"/>
          </a:xfrm>
        </p:grpSpPr>
        <p:pic>
          <p:nvPicPr>
            <p:cNvPr id="31" name="Рисунок 30" descr="Изображение выглядит как Шрифт, символ, логотип,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957F663F-C9A8-4F62-B8BE-EDEC1F287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7097" y="278137"/>
              <a:ext cx="1446338" cy="668071"/>
            </a:xfrm>
            <a:prstGeom prst="rect">
              <a:avLst/>
            </a:prstGeom>
          </p:spPr>
        </p:pic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09CEF80D-3625-44EC-902B-08600F1078B3}"/>
                </a:ext>
              </a:extLst>
            </p:cNvPr>
            <p:cNvCxnSpPr/>
            <p:nvPr/>
          </p:nvCxnSpPr>
          <p:spPr>
            <a:xfrm>
              <a:off x="4367808" y="363202"/>
              <a:ext cx="5864641" cy="0"/>
            </a:xfrm>
            <a:prstGeom prst="line">
              <a:avLst/>
            </a:prstGeom>
            <a:ln w="19050">
              <a:solidFill>
                <a:srgbClr val="AF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B69E775B-01CA-4ED6-9924-54972EF31C3C}"/>
                </a:ext>
              </a:extLst>
            </p:cNvPr>
            <p:cNvCxnSpPr/>
            <p:nvPr/>
          </p:nvCxnSpPr>
          <p:spPr>
            <a:xfrm flipH="1" flipV="1">
              <a:off x="11833435" y="1156996"/>
              <a:ext cx="1" cy="5198728"/>
            </a:xfrm>
            <a:prstGeom prst="line">
              <a:avLst/>
            </a:prstGeom>
            <a:ln w="19050">
              <a:solidFill>
                <a:srgbClr val="AF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507639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 descr="Изображение выглядит как Шрифт, символ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482C51FC-BFEB-8C78-C3AD-A404BBE0D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097" y="278137"/>
            <a:ext cx="1446338" cy="668071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BE7A835-16C1-6281-1A70-0ACC088D0303}"/>
              </a:ext>
            </a:extLst>
          </p:cNvPr>
          <p:cNvCxnSpPr/>
          <p:nvPr/>
        </p:nvCxnSpPr>
        <p:spPr>
          <a:xfrm>
            <a:off x="1632857" y="363202"/>
            <a:ext cx="8599592" cy="0"/>
          </a:xfrm>
          <a:prstGeom prst="line">
            <a:avLst/>
          </a:prstGeom>
          <a:ln w="19050">
            <a:solidFill>
              <a:srgbClr val="AF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28DEF66-FDAB-A5ED-113D-332D75127C27}"/>
              </a:ext>
            </a:extLst>
          </p:cNvPr>
          <p:cNvCxnSpPr/>
          <p:nvPr/>
        </p:nvCxnSpPr>
        <p:spPr>
          <a:xfrm flipH="1" flipV="1">
            <a:off x="11833435" y="1156996"/>
            <a:ext cx="1" cy="5198728"/>
          </a:xfrm>
          <a:prstGeom prst="line">
            <a:avLst/>
          </a:prstGeom>
          <a:ln w="19050">
            <a:solidFill>
              <a:srgbClr val="AF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">
            <a:extLst>
              <a:ext uri="{FF2B5EF4-FFF2-40B4-BE49-F238E27FC236}">
                <a16:creationId xmlns:a16="http://schemas.microsoft.com/office/drawing/2014/main" id="{032BB86A-A020-5D17-88C0-6CD84284B563}"/>
              </a:ext>
            </a:extLst>
          </p:cNvPr>
          <p:cNvSpPr txBox="1"/>
          <p:nvPr/>
        </p:nvSpPr>
        <p:spPr>
          <a:xfrm>
            <a:off x="10232463" y="6432999"/>
            <a:ext cx="1628064" cy="20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 algn="ctr">
              <a:lnSpc>
                <a:spcPts val="1867"/>
              </a:lnSpc>
              <a:defRPr sz="800" b="1">
                <a:solidFill>
                  <a:srgbClr val="AF955C"/>
                </a:solidFill>
                <a:latin typeface="Montserrat" pitchFamily="2" charset="-52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err="1"/>
              <a:t>Екатеринбург 202</a:t>
            </a:r>
            <a:r>
              <a:rPr lang="ru-RU"/>
              <a:t>5</a:t>
            </a:r>
            <a:endParaRPr lang="en-US"/>
          </a:p>
        </p:txBody>
      </p:sp>
      <p:pic>
        <p:nvPicPr>
          <p:cNvPr id="11" name="Рисунок 10" descr="Изображение выглядит как Графика, Шрифт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6583DDB-CBF5-46E3-B6E2-70E4367BF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5" y="348149"/>
            <a:ext cx="2106593" cy="589845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id="{71923C3B-3115-45C3-8C9B-94A2B7DEE10E}"/>
              </a:ext>
            </a:extLst>
          </p:cNvPr>
          <p:cNvSpPr txBox="1"/>
          <p:nvPr/>
        </p:nvSpPr>
        <p:spPr>
          <a:xfrm>
            <a:off x="838200" y="2538254"/>
            <a:ext cx="4666861" cy="1085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latin typeface="Gilroy" panose="00000300000000000000" pitchFamily="2" charset="-52"/>
              </a:rPr>
              <a:t>Формирование региональной системы олимпиадной подготовки обучающихся для обеспечения вхождения Свердловской области в десятку лучших регионов РФ по результатам ВсОШ</a:t>
            </a:r>
            <a:r>
              <a:rPr lang="en-US" sz="1400" b="1">
                <a:latin typeface="Gilroy" panose="00000300000000000000" pitchFamily="2" charset="-52"/>
              </a:rPr>
              <a:t> </a:t>
            </a:r>
            <a:r>
              <a:rPr lang="ru-RU" sz="1400" b="1">
                <a:latin typeface="Gilroy" panose="00000300000000000000" pitchFamily="2" charset="-52"/>
              </a:rPr>
              <a:t>и сохранить данные лидирующие позиции.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b="1">
              <a:latin typeface="Gilroy" panose="00000300000000000000" pitchFamily="2" charset="-5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b="1">
              <a:latin typeface="Gilroy" panose="00000300000000000000" pitchFamily="2" charset="-52"/>
            </a:endParaRPr>
          </a:p>
        </p:txBody>
      </p:sp>
      <p:pic>
        <p:nvPicPr>
          <p:cNvPr id="16" name="Рисунок 15" descr="Изображение выглядит как линия, черный, Симметрия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E546130-BEA2-4908-9C3A-B161498C8B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21" y="5257867"/>
            <a:ext cx="328199" cy="19561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линия, черный, Симметрия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9D82E1A-57C1-4BCD-93DB-C9C3DFB845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30" y="5644487"/>
            <a:ext cx="328199" cy="195615"/>
          </a:xfrm>
          <a:prstGeom prst="rect">
            <a:avLst/>
          </a:prstGeom>
        </p:spPr>
      </p:pic>
      <p:sp>
        <p:nvSpPr>
          <p:cNvPr id="19" name="Объект 2">
            <a:extLst>
              <a:ext uri="{FF2B5EF4-FFF2-40B4-BE49-F238E27FC236}">
                <a16:creationId xmlns:a16="http://schemas.microsoft.com/office/drawing/2014/main" id="{4999860A-D0AA-411D-BA54-5FD38951DDA2}"/>
              </a:ext>
            </a:extLst>
          </p:cNvPr>
          <p:cNvSpPr txBox="1"/>
          <p:nvPr/>
        </p:nvSpPr>
        <p:spPr>
          <a:xfrm>
            <a:off x="6161649" y="2538254"/>
            <a:ext cx="5015198" cy="2947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Montserrat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Montserrat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Montserrat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Montserrat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Montserrat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ru-RU" sz="1400" b="1">
                <a:latin typeface="Gilroy" panose="00000300000000000000" pitchFamily="2" charset="-52"/>
              </a:rPr>
              <a:t>Сформировать конкурентноспособную </a:t>
            </a:r>
            <a:br>
              <a:rPr lang="ru-RU" sz="1400" b="1">
                <a:latin typeface="Gilroy" panose="00000300000000000000" pitchFamily="2" charset="-52"/>
              </a:rPr>
            </a:br>
            <a:r>
              <a:rPr lang="ru-RU" sz="1400" b="1">
                <a:latin typeface="Gilroy" panose="00000300000000000000" pitchFamily="2" charset="-52"/>
              </a:rPr>
              <a:t>и многочисленную сборную школьников Свердловской области для участия в ЗЭ ВсОШ. </a:t>
            </a:r>
          </a:p>
          <a:p>
            <a:pPr marL="457200" lvl="1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ru-RU" sz="1400" b="1">
                <a:latin typeface="Gilroy" panose="00000300000000000000" pitchFamily="2" charset="-52"/>
              </a:rPr>
              <a:t>Состав: основной и резерв</a:t>
            </a:r>
          </a:p>
          <a:p>
            <a:pPr marL="457200" lvl="1" indent="0">
              <a:lnSpc>
                <a:spcPct val="115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ru-RU" sz="1400" b="1">
                <a:latin typeface="Gilroy" panose="00000300000000000000" pitchFamily="2" charset="-52"/>
              </a:rPr>
              <a:t>Сформировать ступенчатую сборную педагогов-тренеров Свердловской области для подготовки учащихся </a:t>
            </a:r>
            <a:br>
              <a:rPr lang="ru-RU" sz="1400" b="1">
                <a:latin typeface="Gilroy" panose="00000300000000000000" pitchFamily="2" charset="-52"/>
              </a:rPr>
            </a:br>
            <a:r>
              <a:rPr lang="ru-RU" sz="1400" b="1">
                <a:latin typeface="Gilroy" panose="00000300000000000000" pitchFamily="2" charset="-52"/>
              </a:rPr>
              <a:t>к результативному участию на каждом этапе ВсОШ.</a:t>
            </a:r>
          </a:p>
        </p:txBody>
      </p:sp>
      <p:pic>
        <p:nvPicPr>
          <p:cNvPr id="20" name="Рисунок 19" descr="Изображение выглядит как линия, черный, Симметрия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A635374D-DEC9-43DC-885F-2DFA41616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079" y="2698527"/>
            <a:ext cx="328199" cy="19561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линия, черный, Симметрия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ADE5B436-B7E4-4EF7-9FA5-2B0C4C9C9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079" y="3947842"/>
            <a:ext cx="328199" cy="19561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6A43B05-BC3C-453F-90FA-66371CFFDB3E}"/>
              </a:ext>
            </a:extLst>
          </p:cNvPr>
          <p:cNvSpPr txBox="1"/>
          <p:nvPr/>
        </p:nvSpPr>
        <p:spPr>
          <a:xfrm>
            <a:off x="838200" y="1657834"/>
            <a:ext cx="3704658" cy="586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000" b="1">
                <a:solidFill>
                  <a:srgbClr val="AF955C"/>
                </a:solidFill>
                <a:latin typeface="Gilroy" panose="00000300000000000000" pitchFamily="2" charset="-52"/>
              </a:rPr>
              <a:t>Основная цель: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EA75B6-B1DC-424B-ACAE-21FF55A9B171}"/>
              </a:ext>
            </a:extLst>
          </p:cNvPr>
          <p:cNvSpPr txBox="1"/>
          <p:nvPr/>
        </p:nvSpPr>
        <p:spPr>
          <a:xfrm>
            <a:off x="6644937" y="1657834"/>
            <a:ext cx="1971090" cy="592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ru-RU" sz="3000" b="1">
                <a:solidFill>
                  <a:srgbClr val="AF955C"/>
                </a:solidFill>
                <a:latin typeface="Gilroy" panose="00000300000000000000" pitchFamily="2" charset="-52"/>
              </a:rPr>
              <a:t>Задачи: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7447CA-EEC4-4181-A590-B991F9277435}"/>
              </a:ext>
            </a:extLst>
          </p:cNvPr>
          <p:cNvSpPr txBox="1"/>
          <p:nvPr/>
        </p:nvSpPr>
        <p:spPr>
          <a:xfrm>
            <a:off x="1074820" y="5180233"/>
            <a:ext cx="3468037" cy="698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latin typeface="Gilroy" panose="00000300000000000000" pitchFamily="2" charset="-52"/>
              </a:rPr>
              <a:t>Обучающиеся 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latin typeface="Gilroy" panose="00000300000000000000" pitchFamily="2" charset="-52"/>
              </a:rPr>
              <a:t>Педагоги-тренеры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4B77ED-452E-4CE8-84D8-FF5AF53CF25E}"/>
              </a:ext>
            </a:extLst>
          </p:cNvPr>
          <p:cNvSpPr txBox="1"/>
          <p:nvPr/>
        </p:nvSpPr>
        <p:spPr>
          <a:xfrm>
            <a:off x="838200" y="3947842"/>
            <a:ext cx="38830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>
                <a:solidFill>
                  <a:srgbClr val="AF955C"/>
                </a:solidFill>
                <a:latin typeface="Gilroy" panose="00000300000000000000" pitchFamily="2" charset="-52"/>
              </a:rPr>
              <a:t>Комплектование двух сборных:</a:t>
            </a:r>
          </a:p>
        </p:txBody>
      </p:sp>
    </p:spTree>
    <p:extLst>
      <p:ext uri="{BB962C8B-B14F-4D97-AF65-F5344CB8AC3E}">
        <p14:creationId xmlns:p14="http://schemas.microsoft.com/office/powerpoint/2010/main" val="3034992141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 descr="Изображение выглядит как Шрифт, символ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482C51FC-BFEB-8C78-C3AD-A404BBE0D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097" y="278137"/>
            <a:ext cx="1446338" cy="668071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BE7A835-16C1-6281-1A70-0ACC088D0303}"/>
              </a:ext>
            </a:extLst>
          </p:cNvPr>
          <p:cNvCxnSpPr/>
          <p:nvPr/>
        </p:nvCxnSpPr>
        <p:spPr>
          <a:xfrm>
            <a:off x="1632857" y="363202"/>
            <a:ext cx="8599592" cy="0"/>
          </a:xfrm>
          <a:prstGeom prst="line">
            <a:avLst/>
          </a:prstGeom>
          <a:ln w="19050">
            <a:solidFill>
              <a:srgbClr val="AF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28DEF66-FDAB-A5ED-113D-332D75127C27}"/>
              </a:ext>
            </a:extLst>
          </p:cNvPr>
          <p:cNvCxnSpPr/>
          <p:nvPr/>
        </p:nvCxnSpPr>
        <p:spPr>
          <a:xfrm flipH="1" flipV="1">
            <a:off x="11833435" y="1156996"/>
            <a:ext cx="1" cy="5198728"/>
          </a:xfrm>
          <a:prstGeom prst="line">
            <a:avLst/>
          </a:prstGeom>
          <a:ln w="19050">
            <a:solidFill>
              <a:srgbClr val="AF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">
            <a:extLst>
              <a:ext uri="{FF2B5EF4-FFF2-40B4-BE49-F238E27FC236}">
                <a16:creationId xmlns:a16="http://schemas.microsoft.com/office/drawing/2014/main" id="{032BB86A-A020-5D17-88C0-6CD84284B563}"/>
              </a:ext>
            </a:extLst>
          </p:cNvPr>
          <p:cNvSpPr txBox="1"/>
          <p:nvPr/>
        </p:nvSpPr>
        <p:spPr>
          <a:xfrm>
            <a:off x="10232463" y="6432999"/>
            <a:ext cx="1628064" cy="20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 algn="ctr">
              <a:lnSpc>
                <a:spcPts val="1867"/>
              </a:lnSpc>
              <a:defRPr sz="800" b="1">
                <a:solidFill>
                  <a:srgbClr val="AF955C"/>
                </a:solidFill>
                <a:latin typeface="Montserrat" pitchFamily="2" charset="-52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err="1"/>
              <a:t>Екатеринбург 202</a:t>
            </a:r>
            <a:r>
              <a:rPr lang="ru-RU"/>
              <a:t>5</a:t>
            </a:r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8A4A05-B16E-4E6D-B25F-D65F70057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58" y="1266021"/>
            <a:ext cx="3803488" cy="21629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09FED5-B2A5-4A35-82A4-E272BFB8578A}"/>
              </a:ext>
            </a:extLst>
          </p:cNvPr>
          <p:cNvSpPr txBox="1"/>
          <p:nvPr/>
        </p:nvSpPr>
        <p:spPr>
          <a:xfrm>
            <a:off x="6085219" y="4001902"/>
            <a:ext cx="2320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Регистрация координаторов: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A469C7-D13B-4817-8C02-6ECC0AA4F4A7}"/>
              </a:ext>
            </a:extLst>
          </p:cNvPr>
          <p:cNvSpPr txBox="1"/>
          <p:nvPr/>
        </p:nvSpPr>
        <p:spPr>
          <a:xfrm>
            <a:off x="9407401" y="2254309"/>
            <a:ext cx="221149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Тип участия: </a:t>
            </a:r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индивидуальный зачет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B24CF3-0238-4BEF-A99E-0DD47DAAEBBB}"/>
              </a:ext>
            </a:extLst>
          </p:cNvPr>
          <p:cNvSpPr txBox="1"/>
          <p:nvPr/>
        </p:nvSpPr>
        <p:spPr>
          <a:xfrm>
            <a:off x="6085219" y="1353245"/>
            <a:ext cx="526771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Профиль: </a:t>
            </a:r>
          </a:p>
          <a:p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интеллектуальная олимпиада (русский язык)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875DD2-7F1E-4A41-B818-0EEFCA2C0475}"/>
              </a:ext>
            </a:extLst>
          </p:cNvPr>
          <p:cNvSpPr txBox="1"/>
          <p:nvPr/>
        </p:nvSpPr>
        <p:spPr>
          <a:xfrm>
            <a:off x="9407401" y="4001902"/>
            <a:ext cx="2320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Официальный</a:t>
            </a:r>
          </a:p>
          <a:p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сайт: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5A8D56-8CFE-4A7E-9510-6595E2057301}"/>
              </a:ext>
            </a:extLst>
          </p:cNvPr>
          <p:cNvSpPr txBox="1"/>
          <p:nvPr/>
        </p:nvSpPr>
        <p:spPr>
          <a:xfrm>
            <a:off x="1056944" y="5455246"/>
            <a:ext cx="404690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Координатор от Фонда: </a:t>
            </a:r>
          </a:p>
          <a:p>
            <a:r>
              <a:rPr lang="ru-RU" sz="1400" b="1" err="1">
                <a:latin typeface="Gilroy" panose="00000300000000000000" pitchFamily="2" charset="-52"/>
                <a:cs typeface="Arial" panose="020b0604020202020204" pitchFamily="34" charset="0"/>
              </a:rPr>
              <a:t>Дитенберг Дарья Александровна </a:t>
            </a:r>
            <a:r>
              <a:rPr lang="en-US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om6</a:t>
            </a:r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@zsfond.ru</a:t>
            </a:r>
          </a:p>
          <a:p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8 (343) 288-74-63 (доб. 10)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6F9EC5-627D-468D-9A02-25EC51F2257A}"/>
              </a:ext>
            </a:extLst>
          </p:cNvPr>
          <p:cNvSpPr txBox="1"/>
          <p:nvPr/>
        </p:nvSpPr>
        <p:spPr>
          <a:xfrm>
            <a:off x="1105657" y="4451794"/>
            <a:ext cx="25967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Регистрация участников: </a:t>
            </a:r>
          </a:p>
          <a:p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14 апреля – 15 сентября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84D957-BC3D-449D-BFE8-4F5BDB5C1DD2}"/>
              </a:ext>
            </a:extLst>
          </p:cNvPr>
          <p:cNvSpPr txBox="1"/>
          <p:nvPr/>
        </p:nvSpPr>
        <p:spPr>
          <a:xfrm>
            <a:off x="6085220" y="2254556"/>
            <a:ext cx="289328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latin typeface="Gilroy" panose="000003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Муниципальный координатор: </a:t>
            </a:r>
          </a:p>
          <a:p>
            <a:r>
              <a:rPr lang="ru-RU" sz="1400" b="1">
                <a:latin typeface="Gilroy" panose="00000300000000000000" pitchFamily="2" charset="-52"/>
                <a:cs typeface="Arial" panose="020b0604020202020204" pitchFamily="34" charset="0"/>
              </a:rPr>
              <a:t>проведение отборочного этапа на своей площадке</a:t>
            </a:r>
            <a:endParaRPr lang="ru-RU" sz="1400" b="1">
              <a:latin typeface="Gilroy" panose="00000300000000000000" pitchFamily="2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10F32E3-F25C-4C07-8E3C-EF7552DC4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29098" y="460547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5D73292B-8B8C-4CDA-97A6-B8552DC8E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2482" y="460547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872320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77316898" name="Заголовок 1"/>
          <p:cNvSpPr txBox="1"/>
          <p:nvPr/>
        </p:nvSpPr>
        <p:spPr bwMode="auto">
          <a:xfrm>
            <a:off x="838198" y="365124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B1975D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2DC7B1A-B7EC-4992-9923-5B476EF9B67D}"/>
              </a:ext>
            </a:extLst>
          </p:cNvPr>
          <p:cNvGrpSpPr/>
          <p:nvPr/>
        </p:nvGrpSpPr>
        <p:grpSpPr>
          <a:xfrm>
            <a:off x="1632857" y="278137"/>
            <a:ext cx="10227670" cy="6362996"/>
            <a:chOff x="1632857" y="278137"/>
            <a:chExt cx="10227670" cy="6362996"/>
          </a:xfrm>
        </p:grpSpPr>
        <p:pic>
          <p:nvPicPr>
            <p:cNvPr id="10" name="Рисунок 9" descr="Изображение выглядит как Шрифт, символ, логотип,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0B3E1886-00D5-42DA-99E3-7F64B1CD8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7097" y="278137"/>
              <a:ext cx="1446338" cy="668071"/>
            </a:xfrm>
            <a:prstGeom prst="rect">
              <a:avLst/>
            </a:prstGeom>
          </p:spPr>
        </p:pic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2C4E7EA3-24A6-41DB-99E1-2844B04E1152}"/>
                </a:ext>
              </a:extLst>
            </p:cNvPr>
            <p:cNvCxnSpPr/>
            <p:nvPr/>
          </p:nvCxnSpPr>
          <p:spPr>
            <a:xfrm>
              <a:off x="1632857" y="363202"/>
              <a:ext cx="8599592" cy="0"/>
            </a:xfrm>
            <a:prstGeom prst="line">
              <a:avLst/>
            </a:prstGeom>
            <a:ln w="19050">
              <a:solidFill>
                <a:srgbClr val="AF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26FA7478-06FF-40DE-8975-DADC5327E9A2}"/>
                </a:ext>
              </a:extLst>
            </p:cNvPr>
            <p:cNvCxnSpPr/>
            <p:nvPr/>
          </p:nvCxnSpPr>
          <p:spPr>
            <a:xfrm flipH="1" flipV="1">
              <a:off x="11833435" y="1156996"/>
              <a:ext cx="1" cy="5198728"/>
            </a:xfrm>
            <a:prstGeom prst="line">
              <a:avLst/>
            </a:prstGeom>
            <a:ln w="19050">
              <a:solidFill>
                <a:srgbClr val="AF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3">
              <a:extLst>
                <a:ext uri="{FF2B5EF4-FFF2-40B4-BE49-F238E27FC236}">
                  <a16:creationId xmlns:a16="http://schemas.microsoft.com/office/drawing/2014/main" id="{4DE42DA9-A9F7-4A57-8385-CE7B3CF7CEAC}"/>
                </a:ext>
              </a:extLst>
            </p:cNvPr>
            <p:cNvSpPr txBox="1"/>
            <p:nvPr/>
          </p:nvSpPr>
          <p:spPr>
            <a:xfrm>
              <a:off x="10232463" y="6432999"/>
              <a:ext cx="1628064" cy="2081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1867"/>
                </a:lnSpc>
                <a:defRPr sz="800" b="1">
                  <a:solidFill>
                    <a:srgbClr val="AF955C"/>
                  </a:solidFill>
                  <a:latin typeface="Montserrat" pitchFamily="2" charset="-52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err="1"/>
                <a:t>Екатеринбург 202</a:t>
              </a:r>
              <a:r>
                <a:rPr lang="ru-RU"/>
                <a:t>5</a:t>
              </a:r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2873FBF-FA8B-4212-86B3-89A0FE03DDFA}"/>
              </a:ext>
            </a:extLst>
          </p:cNvPr>
          <p:cNvSpPr txBox="1"/>
          <p:nvPr/>
        </p:nvSpPr>
        <p:spPr>
          <a:xfrm>
            <a:off x="457197" y="1771649"/>
            <a:ext cx="5905499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1100" b="1">
                <a:latin typeface="Gilroy" panose="00000300000000000000" pitchFamily="2" charset="-52"/>
              </a:rPr>
              <a:t>Общая информация о ВсОШ: этапы, правила участия, актуальные  контакты  ответственного в муниципалитете и контакты регионального оператора, ссылка на сайт Фонда «Золотое сечение» https://zsfond.ru/olimpiady/, сайт Федерального центра олимпиадного движения – https://vserosolimp.edsoo.ru/,  Федеральный портал «Олимпиады для школьников» https://olimpiada.ru/.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1100" b="1">
                <a:latin typeface="Gilroy" panose="00000300000000000000" pitchFamily="2" charset="-52"/>
              </a:rPr>
              <a:t>Документы (Общие по ВсОШ и на текущий учебный год):Федеральные – Порядок проведения ВсОШ, Приказы Минпросвещения РФ об изменениях в Порядок проведения ВсОШ, Методические рекомендации ЦПМК по проведению школьного и муниципального этапов текущего учебного года.  Региональные – Приказы Министерства образования Свердловской области о проведении ВсОШ. Муниципальные – Приказы и распорядительные документы МОУО, формы документов для участников (заявления, согласия на ОПД и т.д.), организационно-технологическая модель проведения школьного и муниципального этапа олимпиады в муниципалитете.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1100" b="1">
                <a:latin typeface="Gilroy" panose="00000300000000000000" pitchFamily="2" charset="-52"/>
              </a:rPr>
              <a:t>Информация по этапам: Требования к проведению школьного и муниципального этапа олимпиады по 24 предметам.График проведения олимпиад, график проведения олимпиадных процедур школьного и муниципального этапа. Для школьного этапа – ссылки на платформу «Сириус.Курсы» по проведению олимпиады по астрономии, биологии, информатики, математики, физики, химии и на платформу РБДО по проведении остальных предметов.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100" b="1">
                <a:latin typeface="Gilroy" panose="00000300000000000000" pitchFamily="2" charset="-52"/>
              </a:rPr>
              <a:t>Ссылки на протоколы школьного и муниципального этапа по предметам. Ссылки на раздел сайта Фонда «Золотое сечение», содержащий задания и критерии оценивания по предметам, разборы олимпиадных заданий школьного и муниципального этапа олимпиады.Ссылки на страницы регионального и заключительного этапа на сайте Фонда «Золотое сечение».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E5FECD-D721-4851-9CCB-84387A391EBA}"/>
              </a:ext>
            </a:extLst>
          </p:cNvPr>
          <p:cNvSpPr txBox="1"/>
          <p:nvPr/>
        </p:nvSpPr>
        <p:spPr>
          <a:xfrm>
            <a:off x="437377" y="825050"/>
            <a:ext cx="85820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AF955C"/>
                </a:solidFill>
                <a:latin typeface="Gilroy" panose="00000300000000000000" pitchFamily="2" charset="-52"/>
              </a:rPr>
              <a:t>На странице раздела ВсОШ на сайте МОУО должна быть предоставлена следующая информация:</a:t>
            </a:r>
            <a:endParaRPr lang="ru-RU" sz="2400" b="1">
              <a:solidFill>
                <a:srgbClr val="AF955C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548A05-778A-4E66-8F81-DE14B2624C06}"/>
              </a:ext>
            </a:extLst>
          </p:cNvPr>
          <p:cNvSpPr txBox="1"/>
          <p:nvPr/>
        </p:nvSpPr>
        <p:spPr>
          <a:xfrm>
            <a:off x="6575635" y="1834636"/>
            <a:ext cx="4887535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 startAt="4"/>
            </a:pPr>
            <a:r>
              <a:rPr lang="ru-RU" sz="1100" b="1">
                <a:latin typeface="Gilroy" panose="00000300000000000000" pitchFamily="2" charset="-52"/>
              </a:rPr>
              <a:t>Результаты ВсОШ текущего учебного года в муниципалитете. Отчет организаторов школьного и муниципального этапов в муниципалитете: статистика участия во ВсОШ по классам обучения и по предметам; данные о победителях и призерах по этапам ВсОШ по каждому общеобразовательному предмету.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 startAt="4"/>
            </a:pPr>
            <a:r>
              <a:rPr lang="ru-RU" sz="1100" b="1">
                <a:latin typeface="Gilroy" panose="00000300000000000000" pitchFamily="2" charset="-52"/>
              </a:rPr>
              <a:t>Ресурсы для подготовки к ВсОШ. Информация о муниципальных школах подготовки – перечень предметов, по которым организованы школы подготовки, модель организации, контакты ответственных. Ссылки на раздел сайта Фонда Золотое сечение – «Тренировочная база ОлимпАктив» - Школы подготовки/Дистанционные курсы/Интенсивы.Ссылки на раздел сайта Образовательного центра «Сириус» «Сириус.Курсы» и другие полезные ссылки.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 startAt="4"/>
            </a:pPr>
            <a:r>
              <a:rPr lang="ru-RU" sz="1100" b="1">
                <a:latin typeface="Gilroy" panose="00000300000000000000" pitchFamily="2" charset="-52"/>
              </a:rPr>
              <a:t>Контакты. Информация об ответственных организаторах, телефон горячей линии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 startAt="4"/>
            </a:pPr>
            <a:r>
              <a:rPr lang="ru-RU" sz="1100" b="1">
                <a:latin typeface="Gilroy" panose="00000300000000000000" pitchFamily="2" charset="-52"/>
              </a:rPr>
              <a:t>Архивные данные Архивные данные могут быть структурированы по учебным годам и содержать основную информацию – нормативно-правовые документы, итоговые протоколы школьного и муниципального этапов по предметам.</a:t>
            </a:r>
          </a:p>
        </p:txBody>
      </p:sp>
    </p:spTree>
    <p:extLst>
      <p:ext uri="{BB962C8B-B14F-4D97-AF65-F5344CB8AC3E}">
        <p14:creationId xmlns:p14="http://schemas.microsoft.com/office/powerpoint/2010/main" val="2292849703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77316898" name="Заголовок 1"/>
          <p:cNvSpPr txBox="1"/>
          <p:nvPr/>
        </p:nvSpPr>
        <p:spPr bwMode="auto">
          <a:xfrm>
            <a:off x="838198" y="365124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B1975D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7AB31B-D477-433F-A19A-DF7D1A6B1BB6}"/>
              </a:ext>
            </a:extLst>
          </p:cNvPr>
          <p:cNvSpPr txBox="1"/>
          <p:nvPr/>
        </p:nvSpPr>
        <p:spPr bwMode="auto">
          <a:xfrm>
            <a:off x="1271749" y="1182669"/>
            <a:ext cx="96484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solidFill>
                  <a:srgbClr val="AF955C"/>
                </a:solidFill>
                <a:effectLst/>
                <a:latin typeface="Gilroy" panose="00000300000000000000" pitchFamily="2" charset="-52"/>
                <a:ea typeface="Times New Roman" panose="02020603050405020304" pitchFamily="18" charset="0"/>
              </a:rPr>
              <a:t>ПОДГОТОВКА К ПРОВЕДЕНИЮ МУНИЦИПАЛЬНОГО ЭТАПА </a:t>
            </a:r>
          </a:p>
          <a:p>
            <a:pPr algn="ctr"/>
            <a:r>
              <a:rPr lang="ru-RU" sz="2400" b="1">
                <a:solidFill>
                  <a:srgbClr val="AF955C"/>
                </a:solidFill>
                <a:effectLst/>
                <a:latin typeface="Gilroy" panose="00000300000000000000" pitchFamily="2" charset="-52"/>
                <a:ea typeface="Times New Roman" panose="02020603050405020304" pitchFamily="18" charset="0"/>
              </a:rPr>
              <a:t>ВСЕРОССИЙСКОЙ ОЛИМПИАДЫ ШКОЛЬНИКОВ </a:t>
            </a:r>
          </a:p>
          <a:p>
            <a:pPr algn="ctr"/>
            <a:r>
              <a:rPr lang="ru-RU" sz="2400" b="1">
                <a:solidFill>
                  <a:srgbClr val="AF955C"/>
                </a:solidFill>
                <a:effectLst/>
                <a:latin typeface="Gilroy" panose="00000300000000000000" pitchFamily="2" charset="-52"/>
                <a:ea typeface="Times New Roman" panose="02020603050405020304" pitchFamily="18" charset="0"/>
              </a:rPr>
              <a:t>В СВЕРДЛОВСКОЙ ОБЛАСТИ В 2025/2026 УЧЕБНОМ ГОДУ </a:t>
            </a:r>
            <a:endParaRPr lang="ru-RU" sz="2400">
              <a:solidFill>
                <a:srgbClr val="AF955C"/>
              </a:solidFill>
              <a:latin typeface="Gilroy" panose="000003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C73A63-56E3-46FD-A798-0330F56D9AD0}"/>
              </a:ext>
            </a:extLst>
          </p:cNvPr>
          <p:cNvSpPr txBox="1"/>
          <p:nvPr/>
        </p:nvSpPr>
        <p:spPr>
          <a:xfrm>
            <a:off x="1019499" y="2306054"/>
            <a:ext cx="104577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latin typeface="Gilroy" panose="00000300000000000000" pitchFamily="2" charset="-52"/>
                <a:ea typeface="Calibri" panose="020f0502020204030204" pitchFamily="34" charset="0"/>
              </a:rPr>
              <a:t>Руководителям органов местного управления, </a:t>
            </a:r>
          </a:p>
          <a:p>
            <a:pPr algn="ctr"/>
            <a:r>
              <a:rPr lang="ru-RU" sz="2000" b="1">
                <a:effectLst/>
                <a:latin typeface="Gilroy" panose="00000300000000000000" pitchFamily="2" charset="-52"/>
                <a:ea typeface="Calibri" panose="020f0502020204030204" pitchFamily="34" charset="0"/>
              </a:rPr>
              <a:t>осуществляющих управление в сфере образования</a:t>
            </a:r>
            <a:endParaRPr lang="ru-RU" sz="2000" b="1">
              <a:latin typeface="Gilroy" panose="00000300000000000000" pitchFamily="2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47F612-C94A-4CD9-9DCC-66AB764B3FBE}"/>
              </a:ext>
            </a:extLst>
          </p:cNvPr>
          <p:cNvSpPr txBox="1"/>
          <p:nvPr/>
        </p:nvSpPr>
        <p:spPr>
          <a:xfrm>
            <a:off x="1638120" y="3496156"/>
            <a:ext cx="3188607" cy="2214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>
                <a:effectLst/>
                <a:highlight>
                  <a:srgbClr val="AF955C"/>
                </a:highlight>
                <a:latin typeface="Gilroy" panose="00000300000000000000" pitchFamily="2" charset="-52"/>
                <a:ea typeface="Calibri" panose="020f0502020204030204" pitchFamily="34" charset="0"/>
              </a:rPr>
              <a:t>До 17.10.2025 </a:t>
            </a:r>
          </a:p>
          <a:p>
            <a:pPr>
              <a:lnSpc>
                <a:spcPct val="120000"/>
              </a:lnSpc>
            </a:pPr>
            <a:r>
              <a:rPr lang="ru-RU" sz="1400" b="1">
                <a:effectLst/>
                <a:latin typeface="Gilroy" panose="00000300000000000000" pitchFamily="2" charset="-52"/>
                <a:ea typeface="Calibri" panose="020f0502020204030204" pitchFamily="34" charset="0"/>
              </a:rPr>
              <a:t>представить в региональный оргкомитет организационно-технологическую модель проведения муниципального этапа олимпиады</a:t>
            </a:r>
          </a:p>
          <a:p>
            <a:pPr>
              <a:lnSpc>
                <a:spcPct val="120000"/>
              </a:lnSpc>
            </a:pPr>
            <a:r>
              <a:rPr lang="ru-RU" sz="1400" b="1">
                <a:effectLst/>
                <a:latin typeface="Gilroy" panose="00000300000000000000" pitchFamily="2" charset="-52"/>
                <a:ea typeface="Calibri" panose="020f0502020204030204" pitchFamily="34" charset="0"/>
              </a:rPr>
              <a:t>на электронный адрес: </a:t>
            </a:r>
            <a:r>
              <a:rPr lang="ru-RU" sz="1400" b="1" u="sng">
                <a:effectLst/>
                <a:latin typeface="Gilroy" panose="00000300000000000000" pitchFamily="2" charset="-52"/>
                <a:ea typeface="Calibri" panose="020f0502020204030204" pitchFamily="34" charset="0"/>
              </a:rPr>
              <a:t>om5@zsfond.ru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0E9103-4323-49BA-8014-9AA4EE950B1E}"/>
              </a:ext>
            </a:extLst>
          </p:cNvPr>
          <p:cNvSpPr txBox="1"/>
          <p:nvPr/>
        </p:nvSpPr>
        <p:spPr bwMode="auto">
          <a:xfrm>
            <a:off x="6599099" y="3465845"/>
            <a:ext cx="4149768" cy="247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>
                <a:effectLst/>
                <a:highlight>
                  <a:srgbClr val="AF955C"/>
                </a:highlight>
                <a:latin typeface="Gilroy" panose="00000300000000000000" pitchFamily="2" charset="-52"/>
                <a:ea typeface="Calibri" panose="020f0502020204030204" pitchFamily="34" charset="0"/>
              </a:rPr>
              <a:t>До 31.10.2025 </a:t>
            </a:r>
          </a:p>
          <a:p>
            <a:pPr>
              <a:lnSpc>
                <a:spcPct val="120000"/>
              </a:lnSpc>
            </a:pPr>
            <a:r>
              <a:rPr lang="ru-RU" sz="1400" b="1">
                <a:effectLst/>
                <a:latin typeface="Gilroy" panose="00000300000000000000" pitchFamily="2" charset="-52"/>
                <a:ea typeface="Calibri" panose="020f0502020204030204" pitchFamily="34" charset="0"/>
              </a:rPr>
              <a:t>предоставить информацию об участниках МЭ, находящихся на момент проведения МЭ в ОЦ «Сириус», МДЦ «Артек», ВДЦ «Орленок» и «Смена», ЗОЦ «Таватуй»</a:t>
            </a:r>
          </a:p>
          <a:p>
            <a:pPr>
              <a:lnSpc>
                <a:spcPct val="120000"/>
              </a:lnSpc>
            </a:pPr>
            <a:r>
              <a:rPr lang="ru-RU" sz="1400" b="1">
                <a:effectLst/>
                <a:latin typeface="Gilroy" panose="00000300000000000000" pitchFamily="2" charset="-52"/>
                <a:ea typeface="Calibri" panose="020f0502020204030204" pitchFamily="34" charset="0"/>
              </a:rPr>
              <a:t>на электронный адрес: </a:t>
            </a:r>
            <a:r>
              <a:rPr lang="en-US" sz="1400" b="1">
                <a:effectLst/>
                <a:latin typeface="Gilroy" panose="00000300000000000000" pitchFamily="2" charset="-52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olymp-9@zsfond.ru</a:t>
            </a:r>
            <a:endParaRPr lang="ru-RU" sz="1400" b="1">
              <a:effectLst/>
              <a:latin typeface="Gilroy" panose="00000300000000000000" pitchFamily="2" charset="-52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ru-RU" sz="1400" b="1">
              <a:latin typeface="Gilroy" panose="00000300000000000000" pitchFamily="2" charset="-52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400" b="1">
                <a:latin typeface="Gilroy" panose="00000300000000000000" pitchFamily="2" charset="-52"/>
                <a:ea typeface="Calibri" panose="020f0502020204030204" pitchFamily="34" charset="0"/>
              </a:rPr>
              <a:t>Данные вносят в электронную таблицу по форме!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2DC7B1A-B7EC-4992-9923-5B476EF9B67D}"/>
              </a:ext>
            </a:extLst>
          </p:cNvPr>
          <p:cNvGrpSpPr/>
          <p:nvPr/>
        </p:nvGrpSpPr>
        <p:grpSpPr>
          <a:xfrm>
            <a:off x="1632857" y="278137"/>
            <a:ext cx="10227670" cy="6362996"/>
            <a:chOff x="1632857" y="278137"/>
            <a:chExt cx="10227670" cy="6362996"/>
          </a:xfrm>
        </p:grpSpPr>
        <p:pic>
          <p:nvPicPr>
            <p:cNvPr id="10" name="Рисунок 9" descr="Изображение выглядит как Шрифт, символ, логотип,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0B3E1886-00D5-42DA-99E3-7F64B1CD8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7097" y="278137"/>
              <a:ext cx="1446338" cy="668071"/>
            </a:xfrm>
            <a:prstGeom prst="rect">
              <a:avLst/>
            </a:prstGeom>
          </p:spPr>
        </p:pic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2C4E7EA3-24A6-41DB-99E1-2844B04E1152}"/>
                </a:ext>
              </a:extLst>
            </p:cNvPr>
            <p:cNvCxnSpPr/>
            <p:nvPr/>
          </p:nvCxnSpPr>
          <p:spPr>
            <a:xfrm>
              <a:off x="1632857" y="363202"/>
              <a:ext cx="8599592" cy="0"/>
            </a:xfrm>
            <a:prstGeom prst="line">
              <a:avLst/>
            </a:prstGeom>
            <a:ln w="19050">
              <a:solidFill>
                <a:srgbClr val="AF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26FA7478-06FF-40DE-8975-DADC5327E9A2}"/>
                </a:ext>
              </a:extLst>
            </p:cNvPr>
            <p:cNvCxnSpPr/>
            <p:nvPr/>
          </p:nvCxnSpPr>
          <p:spPr>
            <a:xfrm flipH="1" flipV="1">
              <a:off x="11833435" y="1156996"/>
              <a:ext cx="1" cy="5198728"/>
            </a:xfrm>
            <a:prstGeom prst="line">
              <a:avLst/>
            </a:prstGeom>
            <a:ln w="19050">
              <a:solidFill>
                <a:srgbClr val="AF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3">
              <a:extLst>
                <a:ext uri="{FF2B5EF4-FFF2-40B4-BE49-F238E27FC236}">
                  <a16:creationId xmlns:a16="http://schemas.microsoft.com/office/drawing/2014/main" id="{4DE42DA9-A9F7-4A57-8385-CE7B3CF7CEAC}"/>
                </a:ext>
              </a:extLst>
            </p:cNvPr>
            <p:cNvSpPr txBox="1"/>
            <p:nvPr/>
          </p:nvSpPr>
          <p:spPr>
            <a:xfrm>
              <a:off x="10232463" y="6432999"/>
              <a:ext cx="1628064" cy="2081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1867"/>
                </a:lnSpc>
                <a:defRPr sz="800" b="1">
                  <a:solidFill>
                    <a:srgbClr val="AF955C"/>
                  </a:solidFill>
                  <a:latin typeface="Montserrat" pitchFamily="2" charset="-52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err="1"/>
                <a:t>Екатеринбург 202</a:t>
              </a:r>
              <a:r>
                <a:rPr lang="ru-RU"/>
                <a:t>5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1349499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55606636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5138006" name="Прямоугольник 12"/>
          <p:cNvSpPr/>
          <p:nvPr/>
        </p:nvSpPr>
        <p:spPr bwMode="auto">
          <a:xfrm>
            <a:off x="0" y="9624"/>
            <a:ext cx="12192000" cy="6858000"/>
          </a:xfrm>
          <a:prstGeom prst="rect">
            <a:avLst/>
          </a:prstGeom>
          <a:solidFill>
            <a:srgbClr val="163E64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pic>
        <p:nvPicPr>
          <p:cNvPr id="1594373685" name="Рисунок 4" descr="Изображение выглядит как Шрифт, символ, логотип, Графика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914023" y="145722"/>
            <a:ext cx="1446337" cy="668070"/>
          </a:xfrm>
          <a:prstGeom prst="rect">
            <a:avLst/>
          </a:prstGeom>
        </p:spPr>
      </p:pic>
      <p:cxnSp>
        <p:nvCxnSpPr>
          <p:cNvPr id="1877241286" name="Прямая соединительная линия 5"/>
          <p:cNvCxnSpPr/>
          <p:nvPr/>
        </p:nvCxnSpPr>
        <p:spPr bwMode="auto">
          <a:xfrm>
            <a:off x="797521" y="363200"/>
            <a:ext cx="86696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245079" name="Прямая соединительная линия 6"/>
          <p:cNvCxnSpPr/>
          <p:nvPr/>
        </p:nvCxnSpPr>
        <p:spPr bwMode="auto">
          <a:xfrm flipH="1" flipV="1">
            <a:off x="11833434" y="363200"/>
            <a:ext cx="0" cy="599251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0612815" name="Объект 2"/>
          <p:cNvSpPr txBox="1"/>
          <p:nvPr/>
        </p:nvSpPr>
        <p:spPr bwMode="auto">
          <a:xfrm>
            <a:off x="3042183" y="2574053"/>
            <a:ext cx="6107635" cy="66807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7500" lnSpcReduction="10000"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AF955C"/>
                </a:solidFill>
                <a:latin typeface="Gilroy"/>
                <a:ea typeface="+mj-ea"/>
                <a:cs typeface="+mj-cs"/>
              </a:defRPr>
            </a:lvl1pPr>
            <a:lvl2pPr marL="685800" indent="-228600" algn="l" defTabSz="914400" rtl="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 rtl="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4800">
                <a:solidFill>
                  <a:schemeClr val="bg1"/>
                </a:solidFill>
                <a:latin typeface="Gilroy Black" panose="00000a00000000000000" pitchFamily="2" charset="-52"/>
                <a:ea typeface="Montserrat ExtraBold"/>
                <a:cs typeface="Montserrat ExtraBold"/>
              </a:rPr>
              <a:t>Спасибо за внимание</a:t>
            </a:r>
            <a:endParaRPr>
              <a:latin typeface="Gilroy Black" panose="00000a00000000000000" pitchFamily="2" charset="-52"/>
              <a:cs typeface="Montserrat ExtraBold"/>
            </a:endParaRPr>
          </a:p>
        </p:txBody>
      </p:sp>
      <p:sp>
        <p:nvSpPr>
          <p:cNvPr id="653088509" name="Объект 2"/>
          <p:cNvSpPr txBox="1"/>
          <p:nvPr/>
        </p:nvSpPr>
        <p:spPr bwMode="auto">
          <a:xfrm>
            <a:off x="3502397" y="3641924"/>
            <a:ext cx="5187207" cy="1060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114999"/>
              </a:lnSpc>
              <a:spcBef>
                <a:spcPts val="999"/>
              </a:spcBef>
              <a:spcAft>
                <a:spcPts val="999"/>
              </a:spcAft>
              <a:buFont typeface="Arial"/>
              <a:buNone/>
              <a:defRPr sz="1600" b="0">
                <a:latin typeface="Montserrat"/>
              </a:defRPr>
            </a:lvl1pPr>
            <a:lvl2pPr marL="685800" indent="-2286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600" b="0">
                <a:latin typeface="Montserrat"/>
              </a:defRPr>
            </a:lvl2pPr>
            <a:lvl3pPr marL="1143000" indent="-2286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600" b="0">
                <a:latin typeface="Montserrat"/>
              </a:defRPr>
            </a:lvl3pPr>
            <a:lvl4pPr marL="1600200" indent="-2286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600" b="0">
                <a:latin typeface="Montserrat"/>
              </a:defRPr>
            </a:lvl4pPr>
            <a:lvl5pPr marL="2057400" indent="-2286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600" b="0">
                <a:latin typeface="Montserrat"/>
              </a:defRPr>
            </a:lvl5pPr>
            <a:lvl6pPr marL="2514599" indent="-228600">
              <a:lnSpc>
                <a:spcPct val="90000"/>
              </a:lnSpc>
              <a:spcBef>
                <a:spcPts val="499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499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499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499"/>
              </a:spcBef>
              <a:buFont typeface="Arial"/>
              <a:buChar char="•"/>
            </a:lvl9pPr>
          </a:lstStyle>
          <a:p>
            <a:pPr algn="ctr">
              <a:defRPr/>
            </a:pPr>
            <a:r>
              <a:rPr lang="ru-RU" sz="1800" b="1">
                <a:solidFill>
                  <a:schemeClr val="bg1"/>
                </a:solidFill>
                <a:latin typeface="Montserrat Medium"/>
              </a:rPr>
              <a:t>По вопросам обращайтесь: </a:t>
            </a:r>
            <a:endParaRPr/>
          </a:p>
          <a:p>
            <a:pPr algn="ctr">
              <a:defRPr/>
            </a:pPr>
            <a:r>
              <a:rPr lang="ru-RU" sz="1800" b="1">
                <a:solidFill>
                  <a:schemeClr val="bg1"/>
                </a:solidFill>
                <a:latin typeface="Montserrat Medium"/>
              </a:rPr>
              <a:t>+7 343 288-74-63</a:t>
            </a:r>
            <a:endParaRPr/>
          </a:p>
        </p:txBody>
      </p:sp>
      <p:sp>
        <p:nvSpPr>
          <p:cNvPr id="1199812755" name="TextBox 3"/>
          <p:cNvSpPr txBox="1"/>
          <p:nvPr/>
        </p:nvSpPr>
        <p:spPr bwMode="auto">
          <a:xfrm>
            <a:off x="10232462" y="6432997"/>
            <a:ext cx="1628422" cy="237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 algn="ctr">
              <a:lnSpc>
                <a:spcPts val="1866"/>
              </a:lnSpc>
              <a:defRPr sz="800" b="1">
                <a:solidFill>
                  <a:srgbClr val="AF955C"/>
                </a:solidFill>
                <a:latin typeface="Montserrat"/>
                <a:cs typeface="Arial"/>
              </a:defRPr>
            </a:lvl1pPr>
            <a:lvl2pPr marL="457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en-US">
                <a:solidFill>
                  <a:schemeClr val="bg1"/>
                </a:solidFill>
              </a:rPr>
              <a:t>Екатеринбург 2025</a:t>
            </a:r>
            <a:endParaRPr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5" name="Рисунок 34" descr="Изображение выглядит как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6C915C82-71BD-4CB1-8DD5-C2262BC4D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307" y="1143308"/>
            <a:ext cx="8572038" cy="5714692"/>
          </a:xfrm>
          <a:prstGeom prst="rect">
            <a:avLst/>
          </a:prstGeom>
        </p:spPr>
      </p:pic>
      <p:pic>
        <p:nvPicPr>
          <p:cNvPr id="10" name="Рисунок 9" descr="Изображение выглядит как Шрифт, символ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482C51FC-BFEB-8C78-C3AD-A404BBE0D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097" y="278137"/>
            <a:ext cx="1446338" cy="668071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BE7A835-16C1-6281-1A70-0ACC088D0303}"/>
              </a:ext>
            </a:extLst>
          </p:cNvPr>
          <p:cNvCxnSpPr/>
          <p:nvPr/>
        </p:nvCxnSpPr>
        <p:spPr>
          <a:xfrm>
            <a:off x="1632857" y="363202"/>
            <a:ext cx="8599592" cy="0"/>
          </a:xfrm>
          <a:prstGeom prst="line">
            <a:avLst/>
          </a:prstGeom>
          <a:ln w="19050">
            <a:solidFill>
              <a:srgbClr val="AF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28DEF66-FDAB-A5ED-113D-332D75127C27}"/>
              </a:ext>
            </a:extLst>
          </p:cNvPr>
          <p:cNvCxnSpPr/>
          <p:nvPr/>
        </p:nvCxnSpPr>
        <p:spPr>
          <a:xfrm flipH="1" flipV="1">
            <a:off x="11833435" y="1156996"/>
            <a:ext cx="1" cy="5198728"/>
          </a:xfrm>
          <a:prstGeom prst="line">
            <a:avLst/>
          </a:prstGeom>
          <a:ln w="19050">
            <a:solidFill>
              <a:srgbClr val="AF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">
            <a:extLst>
              <a:ext uri="{FF2B5EF4-FFF2-40B4-BE49-F238E27FC236}">
                <a16:creationId xmlns:a16="http://schemas.microsoft.com/office/drawing/2014/main" id="{032BB86A-A020-5D17-88C0-6CD84284B563}"/>
              </a:ext>
            </a:extLst>
          </p:cNvPr>
          <p:cNvSpPr txBox="1"/>
          <p:nvPr/>
        </p:nvSpPr>
        <p:spPr>
          <a:xfrm>
            <a:off x="10232463" y="6432999"/>
            <a:ext cx="1628064" cy="20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 algn="ctr">
              <a:lnSpc>
                <a:spcPts val="1867"/>
              </a:lnSpc>
              <a:defRPr sz="800" b="1">
                <a:solidFill>
                  <a:srgbClr val="AF955C"/>
                </a:solidFill>
                <a:latin typeface="Montserrat" pitchFamily="2" charset="-52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err="1"/>
              <a:t>Екатеринбург 202</a:t>
            </a:r>
            <a:r>
              <a:rPr lang="ru-RU"/>
              <a:t>5</a:t>
            </a:r>
            <a:endParaRPr lang="en-US"/>
          </a:p>
        </p:txBody>
      </p:sp>
      <p:pic>
        <p:nvPicPr>
          <p:cNvPr id="11" name="Рисунок 10" descr="Изображение выглядит как Графика, Шрифт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6583DDB-CBF5-46E3-B6E2-70E4367BF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5" y="348149"/>
            <a:ext cx="2106593" cy="58984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AD59C80-8FBC-4A0D-A6CE-AEFAA27B1D47}"/>
              </a:ext>
            </a:extLst>
          </p:cNvPr>
          <p:cNvSpPr/>
          <p:nvPr/>
        </p:nvSpPr>
        <p:spPr>
          <a:xfrm>
            <a:off x="10232463" y="0"/>
            <a:ext cx="1959537" cy="125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72841E36-26E7-4FDC-BE5E-B7AF4AD9F6DE}"/>
              </a:ext>
            </a:extLst>
          </p:cNvPr>
          <p:cNvSpPr txBox="1"/>
          <p:nvPr/>
        </p:nvSpPr>
        <p:spPr>
          <a:xfrm>
            <a:off x="10232463" y="6432999"/>
            <a:ext cx="1628064" cy="208134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 algn="ctr">
              <a:lnSpc>
                <a:spcPts val="1867"/>
              </a:lnSpc>
              <a:defRPr sz="800" b="1">
                <a:solidFill>
                  <a:srgbClr val="AF955C"/>
                </a:solidFill>
                <a:latin typeface="Montserrat" pitchFamily="2" charset="-52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err="1"/>
              <a:t>Екатеринбург 202</a:t>
            </a:r>
            <a:r>
              <a:rPr lang="ru-RU"/>
              <a:t>5</a:t>
            </a:r>
            <a:endParaRPr lang="en-US"/>
          </a:p>
        </p:txBody>
      </p:sp>
      <p:pic>
        <p:nvPicPr>
          <p:cNvPr id="28" name="Рисунок 27" descr="Изображение выглядит как Шрифт, символ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33BBB390-9316-419A-B99E-5C4B1AF12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097" y="296799"/>
            <a:ext cx="1446338" cy="66807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1AAAC7F-275A-465A-91A6-DCE894748645}"/>
              </a:ext>
            </a:extLst>
          </p:cNvPr>
          <p:cNvSpPr txBox="1"/>
          <p:nvPr/>
        </p:nvSpPr>
        <p:spPr>
          <a:xfrm>
            <a:off x="7003327" y="1017277"/>
            <a:ext cx="46412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>
                <a:solidFill>
                  <a:srgbClr val="AF955C"/>
                </a:solidFill>
                <a:latin typeface="Gilroy" panose="00000300000000000000" pitchFamily="2" charset="-52"/>
              </a:rPr>
              <a:t>Состав участников:</a:t>
            </a:r>
          </a:p>
          <a:p>
            <a:endParaRPr lang="ru-RU" b="1">
              <a:latin typeface="Gilroy" panose="00000300000000000000" pitchFamily="2" charset="-5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796F27-2F40-44C3-8D0D-2A6E6809FF9E}"/>
              </a:ext>
            </a:extLst>
          </p:cNvPr>
          <p:cNvSpPr txBox="1"/>
          <p:nvPr/>
        </p:nvSpPr>
        <p:spPr>
          <a:xfrm>
            <a:off x="7003327" y="2762957"/>
            <a:ext cx="424006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>
                <a:latin typeface="Gilroy" panose="00000300000000000000" pitchFamily="2" charset="-52"/>
              </a:rPr>
              <a:t>Члены сборной (основной состав) –</a:t>
            </a:r>
          </a:p>
          <a:p>
            <a:r>
              <a:rPr lang="ru-RU" sz="1400" b="1">
                <a:solidFill>
                  <a:srgbClr val="000000"/>
                </a:solidFill>
                <a:effectLst/>
                <a:latin typeface="Gilroy" panose="00000300000000000000" pitchFamily="2" charset="-52"/>
              </a:rPr>
              <a:t>школьники региона, которые выступают на заключительном этапе Олимпиад в текущем учебном году</a:t>
            </a:r>
            <a:endParaRPr lang="ru-RU" sz="1400" b="1">
              <a:latin typeface="Gilroy" panose="00000300000000000000" pitchFamily="2" charset="-52"/>
            </a:endParaRPr>
          </a:p>
          <a:p>
            <a:endParaRPr lang="ru-RU" sz="1400" b="1">
              <a:latin typeface="Gilroy" panose="00000300000000000000" pitchFamily="2" charset="-52"/>
            </a:endParaRPr>
          </a:p>
          <a:p>
            <a:r>
              <a:rPr lang="ru-RU" sz="1400" b="1">
                <a:latin typeface="Gilroy" panose="00000300000000000000" pitchFamily="2" charset="-52"/>
              </a:rPr>
              <a:t>Кандидаты в основной состав – </a:t>
            </a:r>
          </a:p>
          <a:p>
            <a:r>
              <a:rPr lang="ru-RU" sz="1400" b="1">
                <a:solidFill>
                  <a:srgbClr val="000000"/>
                </a:solidFill>
                <a:effectLst/>
                <a:latin typeface="Gilroy" panose="00000300000000000000" pitchFamily="2" charset="-52"/>
              </a:rPr>
              <a:t>школьники, которые прошли отбор и готовятся к интеллектуальным соревнованиям вместе с тренерами</a:t>
            </a:r>
            <a:endParaRPr lang="ru-RU" sz="1400" b="1">
              <a:latin typeface="Gilroy" panose="00000300000000000000" pitchFamily="2" charset="-52"/>
            </a:endParaRPr>
          </a:p>
          <a:p>
            <a:endParaRPr lang="ru-RU" sz="1400" b="1">
              <a:latin typeface="Gilroy" panose="00000300000000000000" pitchFamily="2" charset="-52"/>
            </a:endParaRPr>
          </a:p>
          <a:p>
            <a:r>
              <a:rPr lang="ru-RU" sz="1400" b="1">
                <a:latin typeface="Gilroy" panose="00000300000000000000" pitchFamily="2" charset="-52"/>
              </a:rPr>
              <a:t>Резерв - </a:t>
            </a:r>
            <a:r>
              <a:rPr lang="ru-RU" sz="1400" b="1">
                <a:solidFill>
                  <a:srgbClr val="000000"/>
                </a:solidFill>
                <a:effectLst/>
                <a:latin typeface="Gilroy" panose="00000300000000000000" pitchFamily="2" charset="-52"/>
              </a:rPr>
              <a:t>начинающие олимпиадники</a:t>
            </a:r>
            <a:endParaRPr lang="ru-RU" sz="1400" b="1">
              <a:latin typeface="Gilroy" panose="000003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77718763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 descr="Изображение выглядит как Шрифт, символ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482C51FC-BFEB-8C78-C3AD-A404BBE0D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097" y="278137"/>
            <a:ext cx="1446338" cy="668071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BE7A835-16C1-6281-1A70-0ACC088D0303}"/>
              </a:ext>
            </a:extLst>
          </p:cNvPr>
          <p:cNvCxnSpPr/>
          <p:nvPr/>
        </p:nvCxnSpPr>
        <p:spPr>
          <a:xfrm>
            <a:off x="1632857" y="363202"/>
            <a:ext cx="8599592" cy="0"/>
          </a:xfrm>
          <a:prstGeom prst="line">
            <a:avLst/>
          </a:prstGeom>
          <a:ln w="19050">
            <a:solidFill>
              <a:srgbClr val="AF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28DEF66-FDAB-A5ED-113D-332D75127C27}"/>
              </a:ext>
            </a:extLst>
          </p:cNvPr>
          <p:cNvCxnSpPr/>
          <p:nvPr/>
        </p:nvCxnSpPr>
        <p:spPr>
          <a:xfrm flipH="1" flipV="1">
            <a:off x="11833435" y="1156996"/>
            <a:ext cx="1" cy="5198728"/>
          </a:xfrm>
          <a:prstGeom prst="line">
            <a:avLst/>
          </a:prstGeom>
          <a:ln w="19050">
            <a:solidFill>
              <a:srgbClr val="AF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">
            <a:extLst>
              <a:ext uri="{FF2B5EF4-FFF2-40B4-BE49-F238E27FC236}">
                <a16:creationId xmlns:a16="http://schemas.microsoft.com/office/drawing/2014/main" id="{032BB86A-A020-5D17-88C0-6CD84284B563}"/>
              </a:ext>
            </a:extLst>
          </p:cNvPr>
          <p:cNvSpPr txBox="1"/>
          <p:nvPr/>
        </p:nvSpPr>
        <p:spPr>
          <a:xfrm>
            <a:off x="10232463" y="6432999"/>
            <a:ext cx="1628064" cy="20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 algn="ctr">
              <a:lnSpc>
                <a:spcPts val="1867"/>
              </a:lnSpc>
              <a:defRPr sz="800" b="1">
                <a:solidFill>
                  <a:srgbClr val="AF955C"/>
                </a:solidFill>
                <a:latin typeface="Montserrat" pitchFamily="2" charset="-52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err="1"/>
              <a:t>Екатеринбург 202</a:t>
            </a:r>
            <a:r>
              <a:rPr lang="ru-RU"/>
              <a:t>5</a:t>
            </a:r>
            <a:endParaRPr lang="en-US"/>
          </a:p>
        </p:txBody>
      </p:sp>
      <p:pic>
        <p:nvPicPr>
          <p:cNvPr id="11" name="Рисунок 10" descr="Изображение выглядит как Графика, Шрифт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6583DDB-CBF5-46E3-B6E2-70E4367BF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5" y="348149"/>
            <a:ext cx="2106593" cy="589845"/>
          </a:xfrm>
          <a:prstGeom prst="rect">
            <a:avLst/>
          </a:prstGeom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E41B0809-C9E5-4DC2-87F0-70C82173F27F}"/>
              </a:ext>
            </a:extLst>
          </p:cNvPr>
          <p:cNvSpPr txBox="1"/>
          <p:nvPr/>
        </p:nvSpPr>
        <p:spPr>
          <a:xfrm>
            <a:off x="524479" y="674556"/>
            <a:ext cx="6977333" cy="1712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000" b="1">
                <a:solidFill>
                  <a:srgbClr val="AF955C"/>
                </a:solidFill>
                <a:latin typeface="Gilroy" panose="00000300000000000000" pitchFamily="2" charset="-52"/>
              </a:rPr>
              <a:t>Формирование тренерского штаба с распределением ролей</a:t>
            </a: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67B8B7FF-BBC7-41F5-B535-81066B1DEAB9}"/>
              </a:ext>
            </a:extLst>
          </p:cNvPr>
          <p:cNvSpPr txBox="1"/>
          <p:nvPr/>
        </p:nvSpPr>
        <p:spPr>
          <a:xfrm>
            <a:off x="1209460" y="2666779"/>
            <a:ext cx="4650164" cy="3228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800" b="1">
                <a:solidFill>
                  <a:srgbClr val="AF955C"/>
                </a:solidFill>
                <a:latin typeface="Gilroy" panose="00000300000000000000" pitchFamily="2" charset="-52"/>
              </a:rPr>
              <a:t>Структура состава тренерских команд:</a:t>
            </a:r>
          </a:p>
          <a:p>
            <a:pPr lvl="1" algn="l"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latin typeface="Gilroy" panose="00000300000000000000" pitchFamily="2" charset="-52"/>
              </a:rPr>
              <a:t>Члены ЦПМК</a:t>
            </a:r>
          </a:p>
          <a:p>
            <a:pPr lvl="1" algn="l"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latin typeface="Gilroy" panose="00000300000000000000" pitchFamily="2" charset="-52"/>
              </a:rPr>
              <a:t>Жюри и председатели РПМК</a:t>
            </a:r>
          </a:p>
          <a:p>
            <a:pPr lvl="1" algn="l"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latin typeface="Gilroy" panose="00000300000000000000" pitchFamily="2" charset="-52"/>
              </a:rPr>
              <a:t>Кандидаты наук</a:t>
            </a:r>
          </a:p>
          <a:p>
            <a:pPr lvl="1" algn="l">
              <a:lnSpc>
                <a:spcPct val="115000"/>
              </a:lnSpc>
              <a:spcAft>
                <a:spcPts val="1000"/>
              </a:spcAft>
            </a:pPr>
            <a:r>
              <a:rPr lang="ru-RU" sz="1400" b="1" err="1">
                <a:latin typeface="Gilroy" panose="00000300000000000000" pitchFamily="2" charset="-52"/>
              </a:rPr>
              <a:t>Высокорезультативные педагоги</a:t>
            </a:r>
          </a:p>
          <a:p>
            <a:pPr lvl="1" algn="l"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latin typeface="Gilroy" panose="00000300000000000000" pitchFamily="2" charset="-52"/>
              </a:rPr>
              <a:t>Победители перечневых всероссийских и международных олимпиад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7CC82447-3248-46ED-89BF-F360D4B464B3}"/>
              </a:ext>
            </a:extLst>
          </p:cNvPr>
          <p:cNvSpPr txBox="1"/>
          <p:nvPr/>
        </p:nvSpPr>
        <p:spPr>
          <a:xfrm>
            <a:off x="6528374" y="2666779"/>
            <a:ext cx="5107800" cy="1997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Montserrat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Montserrat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Montserrat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Montserrat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Montserrat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>
                <a:solidFill>
                  <a:srgbClr val="AF955C"/>
                </a:solidFill>
                <a:latin typeface="Gilroy" panose="00000300000000000000" pitchFamily="2" charset="-52"/>
              </a:rPr>
              <a:t>Педагогические позиции в сборной: </a:t>
            </a:r>
          </a:p>
          <a:p>
            <a:pPr marL="457200"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400" b="1">
                <a:latin typeface="Gilroy" panose="00000300000000000000" pitchFamily="2" charset="-52"/>
              </a:rPr>
              <a:t>Главный тренер</a:t>
            </a:r>
          </a:p>
          <a:p>
            <a:pPr marL="457200"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400" b="1">
                <a:latin typeface="Gilroy" panose="00000300000000000000" pitchFamily="2" charset="-52"/>
              </a:rPr>
              <a:t>Тренеры-наставники</a:t>
            </a:r>
          </a:p>
          <a:p>
            <a:pPr marL="457200"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400" b="1">
                <a:latin typeface="Gilroy" panose="00000300000000000000" pitchFamily="2" charset="-52"/>
              </a:rPr>
              <a:t>Тренер-методист</a:t>
            </a:r>
          </a:p>
          <a:p>
            <a:pPr marL="457200"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400" b="1">
                <a:latin typeface="Gilroy" panose="00000300000000000000" pitchFamily="2" charset="-52"/>
              </a:rPr>
              <a:t>Приглашенный лектор</a:t>
            </a:r>
          </a:p>
        </p:txBody>
      </p:sp>
      <p:pic>
        <p:nvPicPr>
          <p:cNvPr id="29" name="Рисунок 28" descr="Изображение выглядит как линия, черный, Симметрия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25DFB38F-2B3A-4BF8-A0DE-90738A0CC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14" y="3249896"/>
            <a:ext cx="328199" cy="19561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линия, черный, Симметрия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91799FEC-9C22-4CC8-A85B-6D50B8034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18" y="3688598"/>
            <a:ext cx="328199" cy="19561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линия, черный, Симметрия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5C23CF1-8E42-4C76-80DE-1C9BCC9E9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17" y="4127300"/>
            <a:ext cx="328199" cy="19561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линия, черный, Симметрия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0492AD6-0D90-4DFC-82CA-44E2967A3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16" y="4566002"/>
            <a:ext cx="328199" cy="19561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линия, черный, Симметрия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676A333-46A9-4CCC-9E2F-4BC6C940D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15" y="5004704"/>
            <a:ext cx="328199" cy="19561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линия, черный, Симметрия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25BF1926-0992-4E43-B871-13B641A72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923" y="3268558"/>
            <a:ext cx="328199" cy="19561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линия, черный, Симметрия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86F078CB-9959-4D8A-9BBE-067C16A7A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927" y="3707260"/>
            <a:ext cx="328199" cy="195615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линия, черный, Симметрия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B2FCF0F3-1D6A-44E2-9C67-4481B85BD2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926" y="4145962"/>
            <a:ext cx="328199" cy="19561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линия, черный, Симметрия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F06F6B7-F028-41F8-8092-C2E2FC1BA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923" y="4559514"/>
            <a:ext cx="328199" cy="19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6191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87D5F6-96F0-48F6-AB2D-3C4491F82A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7" b="6676"/>
          <a:stretch>
            <a:fillRect/>
          </a:stretch>
        </p:blipFill>
        <p:spPr>
          <a:xfrm>
            <a:off x="0" y="3517643"/>
            <a:ext cx="12192000" cy="4383923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BE7A835-16C1-6281-1A70-0ACC088D0303}"/>
              </a:ext>
            </a:extLst>
          </p:cNvPr>
          <p:cNvCxnSpPr/>
          <p:nvPr/>
        </p:nvCxnSpPr>
        <p:spPr>
          <a:xfrm>
            <a:off x="0" y="363202"/>
            <a:ext cx="10232449" cy="0"/>
          </a:xfrm>
          <a:prstGeom prst="line">
            <a:avLst/>
          </a:prstGeom>
          <a:ln w="19050">
            <a:solidFill>
              <a:srgbClr val="AF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28DEF66-FDAB-A5ED-113D-332D75127C27}"/>
              </a:ext>
            </a:extLst>
          </p:cNvPr>
          <p:cNvCxnSpPr/>
          <p:nvPr/>
        </p:nvCxnSpPr>
        <p:spPr>
          <a:xfrm flipH="1" flipV="1">
            <a:off x="11833435" y="1156996"/>
            <a:ext cx="1" cy="5198728"/>
          </a:xfrm>
          <a:prstGeom prst="line">
            <a:avLst/>
          </a:prstGeom>
          <a:ln w="19050">
            <a:solidFill>
              <a:srgbClr val="AF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">
            <a:extLst>
              <a:ext uri="{FF2B5EF4-FFF2-40B4-BE49-F238E27FC236}">
                <a16:creationId xmlns:a16="http://schemas.microsoft.com/office/drawing/2014/main" id="{032BB86A-A020-5D17-88C0-6CD84284B563}"/>
              </a:ext>
            </a:extLst>
          </p:cNvPr>
          <p:cNvSpPr txBox="1"/>
          <p:nvPr/>
        </p:nvSpPr>
        <p:spPr>
          <a:xfrm>
            <a:off x="10232463" y="6432999"/>
            <a:ext cx="1628064" cy="20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 algn="ctr">
              <a:lnSpc>
                <a:spcPts val="1867"/>
              </a:lnSpc>
              <a:defRPr sz="800" b="1">
                <a:solidFill>
                  <a:srgbClr val="AF955C"/>
                </a:solidFill>
                <a:latin typeface="Montserrat" pitchFamily="2" charset="-52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err="1"/>
              <a:t>Екатеринбург 202</a:t>
            </a:r>
            <a:r>
              <a:rPr lang="ru-RU"/>
              <a:t>5</a:t>
            </a:r>
            <a:endParaRPr lang="en-US"/>
          </a:p>
        </p:txBody>
      </p:sp>
      <p:pic>
        <p:nvPicPr>
          <p:cNvPr id="10" name="Рисунок 9" descr="Изображение выглядит как Шрифт, символ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482C51FC-BFEB-8C78-C3AD-A404BBE0D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097" y="278137"/>
            <a:ext cx="1446338" cy="66807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ка, Шрифт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46CFF3FE-1EF0-3504-3BAE-F8B5605F4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74" y="1311493"/>
            <a:ext cx="3130722" cy="8766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ка, шаблон, круг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0962578-48BD-477A-BA05-281AE5744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89" y="4095707"/>
            <a:ext cx="1450800" cy="1450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E58ECF-FC88-42F4-851B-1CC64302FA63}"/>
              </a:ext>
            </a:extLst>
          </p:cNvPr>
          <p:cNvSpPr txBox="1"/>
          <p:nvPr/>
        </p:nvSpPr>
        <p:spPr>
          <a:xfrm>
            <a:off x="4541675" y="1586031"/>
            <a:ext cx="5535385" cy="1623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>
                <a:latin typeface="Gilroy" panose="00000300000000000000" pitchFamily="2" charset="-52"/>
              </a:rPr>
              <a:t>В настоящий момент Фонд определил для себя одно из основных направлений деятельности во взаимодействии с муниципальными образованиями – это построение муниципальных моделей олимпиадной подготовки с целью улучшения показателей ВсОШ школьников из муниципалитетов области. 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21C3BDA8-A190-4E38-9B88-98C402892DFC}"/>
              </a:ext>
            </a:extLst>
          </p:cNvPr>
          <p:cNvSpPr txBox="1"/>
          <p:nvPr/>
        </p:nvSpPr>
        <p:spPr>
          <a:xfrm>
            <a:off x="2668554" y="4105300"/>
            <a:ext cx="5799285" cy="79353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400" b="1">
                <a:latin typeface="Gilroy" panose="00000300000000000000" pitchFamily="2" charset="-52"/>
              </a:rPr>
              <a:t>Подать заявку о включении в проект можно, направив письмо </a:t>
            </a:r>
          </a:p>
          <a:p>
            <a:pPr algn="l">
              <a:lnSpc>
                <a:spcPct val="120000"/>
              </a:lnSpc>
            </a:pPr>
            <a:r>
              <a:rPr lang="ru-RU" sz="1400" b="1">
                <a:latin typeface="Gilroy" panose="00000300000000000000" pitchFamily="2" charset="-52"/>
              </a:rPr>
              <a:t>на адрес Фонда «Золотое сечение» на почту </a:t>
            </a:r>
            <a:r>
              <a:rPr lang="ru-RU" sz="1400" b="1">
                <a:latin typeface="Gilroy" panose="00000300000000000000" pitchFamily="2" charset="-52"/>
                <a:hlinkClick r:id="rId6"/>
              </a:rPr>
              <a:t>contact@zsfond.ru</a:t>
            </a:r>
            <a:endParaRPr lang="ru-RU" sz="1400" b="1">
              <a:latin typeface="Gilroy" panose="00000300000000000000" pitchFamily="2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47181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D79925-9EC2-4714-A220-8A7576B89A2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4492"/>
            <a:ext cx="12192000" cy="8126984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2573EC3-08F7-462C-A8CE-06247E2143C8}"/>
              </a:ext>
            </a:extLst>
          </p:cNvPr>
          <p:cNvGrpSpPr/>
          <p:nvPr/>
        </p:nvGrpSpPr>
        <p:grpSpPr>
          <a:xfrm>
            <a:off x="1632857" y="278137"/>
            <a:ext cx="10227670" cy="6362996"/>
            <a:chOff x="1632857" y="278137"/>
            <a:chExt cx="10227670" cy="6362996"/>
          </a:xfrm>
        </p:grpSpPr>
        <p:pic>
          <p:nvPicPr>
            <p:cNvPr id="10" name="Рисунок 9" descr="Изображение выглядит как Шрифт, символ, логотип,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482C51FC-BFEB-8C78-C3AD-A404BBE0D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7097" y="278137"/>
              <a:ext cx="1446338" cy="668071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7BE7A835-16C1-6281-1A70-0ACC088D0303}"/>
                </a:ext>
              </a:extLst>
            </p:cNvPr>
            <p:cNvCxnSpPr/>
            <p:nvPr/>
          </p:nvCxnSpPr>
          <p:spPr>
            <a:xfrm>
              <a:off x="1632857" y="363202"/>
              <a:ext cx="8599592" cy="0"/>
            </a:xfrm>
            <a:prstGeom prst="line">
              <a:avLst/>
            </a:prstGeom>
            <a:ln w="19050">
              <a:solidFill>
                <a:srgbClr val="AF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128DEF66-FDAB-A5ED-113D-332D75127C27}"/>
                </a:ext>
              </a:extLst>
            </p:cNvPr>
            <p:cNvCxnSpPr/>
            <p:nvPr/>
          </p:nvCxnSpPr>
          <p:spPr>
            <a:xfrm flipH="1" flipV="1">
              <a:off x="11833435" y="1156996"/>
              <a:ext cx="1" cy="5198728"/>
            </a:xfrm>
            <a:prstGeom prst="line">
              <a:avLst/>
            </a:prstGeom>
            <a:ln w="19050">
              <a:solidFill>
                <a:srgbClr val="AF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3">
              <a:extLst>
                <a:ext uri="{FF2B5EF4-FFF2-40B4-BE49-F238E27FC236}">
                  <a16:creationId xmlns:a16="http://schemas.microsoft.com/office/drawing/2014/main" id="{032BB86A-A020-5D17-88C0-6CD84284B563}"/>
                </a:ext>
              </a:extLst>
            </p:cNvPr>
            <p:cNvSpPr txBox="1"/>
            <p:nvPr/>
          </p:nvSpPr>
          <p:spPr>
            <a:xfrm>
              <a:off x="10232463" y="6432999"/>
              <a:ext cx="1628064" cy="2081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1867"/>
                </a:lnSpc>
                <a:defRPr sz="800" b="1">
                  <a:solidFill>
                    <a:srgbClr val="AF955C"/>
                  </a:solidFill>
                  <a:latin typeface="Montserrat" pitchFamily="2" charset="-52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err="1"/>
                <a:t>Екатеринбург 202</a:t>
              </a:r>
              <a:r>
                <a:rPr lang="ru-RU"/>
                <a:t>5</a:t>
              </a:r>
              <a:endParaRPr lang="en-US"/>
            </a:p>
          </p:txBody>
        </p:sp>
      </p:grp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E41B0809-C9E5-4DC2-87F0-70C82173F27F}"/>
              </a:ext>
            </a:extLst>
          </p:cNvPr>
          <p:cNvSpPr txBox="1"/>
          <p:nvPr/>
        </p:nvSpPr>
        <p:spPr>
          <a:xfrm>
            <a:off x="2321383" y="874992"/>
            <a:ext cx="7190669" cy="8698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000" b="1">
                <a:solidFill>
                  <a:srgbClr val="AF955C"/>
                </a:solidFill>
                <a:latin typeface="Gilroy" panose="00000300000000000000" pitchFamily="2" charset="-52"/>
              </a:rPr>
              <a:t>Математическая прокачка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23FEBE-E8C9-43D7-B2CF-BCFFF4E6C184}"/>
              </a:ext>
            </a:extLst>
          </p:cNvPr>
          <p:cNvSpPr txBox="1"/>
          <p:nvPr/>
        </p:nvSpPr>
        <p:spPr bwMode="auto">
          <a:xfrm>
            <a:off x="3520828" y="2431692"/>
            <a:ext cx="47679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b="1">
                <a:latin typeface="Gilroy" panose="00000300000000000000" pitchFamily="2" charset="-52"/>
                <a:cs typeface="Arial" panose="020b0604020202020204" pitchFamily="34" charset="0"/>
              </a:rPr>
              <a:t>ЗАДАЧИ </a:t>
            </a:r>
          </a:p>
          <a:p>
            <a:endParaRPr lang="ru-RU" sz="1400" b="1">
              <a:solidFill>
                <a:srgbClr val="005380"/>
              </a:solidFill>
              <a:latin typeface="Gilroy" panose="00000300000000000000" pitchFamily="2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848933-EC95-4D21-8C83-48344276F998}"/>
              </a:ext>
            </a:extLst>
          </p:cNvPr>
          <p:cNvSpPr txBox="1"/>
          <p:nvPr/>
        </p:nvSpPr>
        <p:spPr>
          <a:xfrm>
            <a:off x="7063216" y="3160449"/>
            <a:ext cx="3454659" cy="96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b="1" kern="100">
                <a:effectLst/>
                <a:latin typeface="Gilroy" panose="00000300000000000000" pitchFamily="2" charset="-52"/>
                <a:ea typeface="Aptos"/>
                <a:cs typeface="Arial" panose="020b0604020202020204" pitchFamily="34" charset="0"/>
              </a:rPr>
              <a:t>Повышение качества образования по математике в Свердловской области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094851-35F8-49C9-8825-C9EAB0B981C9}"/>
              </a:ext>
            </a:extLst>
          </p:cNvPr>
          <p:cNvSpPr txBox="1"/>
          <p:nvPr/>
        </p:nvSpPr>
        <p:spPr>
          <a:xfrm>
            <a:off x="1315560" y="3160449"/>
            <a:ext cx="4443702" cy="96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b="1" kern="100">
                <a:effectLst/>
                <a:latin typeface="Gilroy" panose="00000300000000000000" pitchFamily="2" charset="-52"/>
                <a:ea typeface="Aptos"/>
                <a:cs typeface="Arial" panose="020b0604020202020204" pitchFamily="34" charset="0"/>
              </a:rPr>
              <a:t>Повышение качества преподавания математики в общеобразовательных организациях Свердловской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44556239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8A37C23-2A1A-0625-5FAE-A6FEC07E7DC5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10D61ADA-924C-9492-B85A-CC6A39428445}"/>
              </a:ext>
            </a:extLst>
          </p:cNvPr>
          <p:cNvSpPr txBox="1"/>
          <p:nvPr/>
        </p:nvSpPr>
        <p:spPr bwMode="auto">
          <a:xfrm>
            <a:off x="3303393" y="6480000"/>
            <a:ext cx="5585217" cy="209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  <a:defRPr/>
            </a:pPr>
            <a:r>
              <a:rPr lang="ru-RU" sz="800">
                <a:solidFill>
                  <a:srgbClr val="AF955C"/>
                </a:solidFill>
                <a:latin typeface="Arial"/>
                <a:cs typeface="Arial"/>
              </a:rPr>
              <a:t>Екатеринбург,</a:t>
            </a:r>
            <a:r>
              <a:rPr lang="en-US" sz="800">
                <a:solidFill>
                  <a:srgbClr val="AF955C"/>
                </a:solidFill>
                <a:latin typeface="Arial"/>
                <a:cs typeface="Arial"/>
              </a:rPr>
              <a:t> 202</a:t>
            </a:r>
            <a:r>
              <a:rPr lang="ru-RU" sz="800">
                <a:solidFill>
                  <a:srgbClr val="AF955C"/>
                </a:solidFill>
                <a:latin typeface="Arial"/>
                <a:cs typeface="Arial"/>
              </a:rPr>
              <a:t>5</a:t>
            </a:r>
            <a:endParaRPr sz="240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7AD8C07-A92C-521D-6965-523250D61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403994"/>
              </p:ext>
            </p:extLst>
          </p:nvPr>
        </p:nvGraphicFramePr>
        <p:xfrm>
          <a:off x="335361" y="1025012"/>
          <a:ext cx="11253261" cy="522439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552253">
                  <a:extLst>
                    <a:ext uri="{9D8B030D-6E8A-4147-A177-3AD203B41FA5}">
                      <a16:colId xmlns:a16="http://schemas.microsoft.com/office/drawing/2014/main" val="1781023514"/>
                    </a:ext>
                  </a:extLst>
                </a:gridCol>
                <a:gridCol w="5253828">
                  <a:extLst>
                    <a:ext uri="{9D8B030D-6E8A-4147-A177-3AD203B41FA5}">
                      <a16:colId xmlns:a16="http://schemas.microsoft.com/office/drawing/2014/main" val="2918095965"/>
                    </a:ext>
                  </a:extLst>
                </a:gridCol>
                <a:gridCol w="4447180">
                  <a:extLst>
                    <a:ext uri="{9D8B030D-6E8A-4147-A177-3AD203B41FA5}">
                      <a16:colId xmlns:a16="http://schemas.microsoft.com/office/drawing/2014/main" val="1553364971"/>
                    </a:ext>
                  </a:extLst>
                </a:gridCol>
              </a:tblGrid>
              <a:tr h="585639">
                <a:tc>
                  <a:txBody>
                    <a:bodyPr vert="horz" wrap="square"/>
                    <a:lstStyle/>
                    <a:p>
                      <a:pPr marL="0" lvl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00">
                          <a:solidFill>
                            <a:schemeClr val="tx1"/>
                          </a:solidFill>
                          <a:effectLst/>
                          <a:latin typeface="Gilroy" panose="00000300000000000000" pitchFamily="2" charset="-52"/>
                          <a:cs typeface="Arial" panose="020b0604020202020204" pitchFamily="34" charset="0"/>
                        </a:rPr>
                        <a:t>Классы</a:t>
                      </a:r>
                      <a:endParaRPr lang="ru-RU" sz="1800" b="1" kern="100">
                        <a:solidFill>
                          <a:schemeClr val="tx1"/>
                        </a:solidFill>
                        <a:effectLst/>
                        <a:latin typeface="Gilroy" panose="00000300000000000000" pitchFamily="2" charset="-52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60557" marR="60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00">
                          <a:solidFill>
                            <a:schemeClr val="tx1"/>
                          </a:solidFill>
                          <a:effectLst/>
                          <a:latin typeface="Gilroy" panose="00000300000000000000" pitchFamily="2" charset="-52"/>
                          <a:cs typeface="Arial" panose="020b0604020202020204" pitchFamily="34" charset="0"/>
                        </a:rPr>
                        <a:t>Обучающиеся</a:t>
                      </a:r>
                      <a:endParaRPr lang="ru-RU" sz="1800" b="1" kern="100">
                        <a:solidFill>
                          <a:schemeClr val="tx1"/>
                        </a:solidFill>
                        <a:effectLst/>
                        <a:latin typeface="Gilroy" panose="00000300000000000000" pitchFamily="2" charset="-52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60557" marR="60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00">
                          <a:solidFill>
                            <a:schemeClr val="tx1"/>
                          </a:solidFill>
                          <a:effectLst/>
                          <a:latin typeface="Gilroy" panose="00000300000000000000" pitchFamily="2" charset="-52"/>
                          <a:cs typeface="Arial" panose="020b0604020202020204" pitchFamily="34" charset="0"/>
                        </a:rPr>
                        <a:t>Педагоги</a:t>
                      </a:r>
                      <a:endParaRPr lang="ru-RU" sz="1800" b="1" kern="100">
                        <a:solidFill>
                          <a:schemeClr val="tx1"/>
                        </a:solidFill>
                        <a:effectLst/>
                        <a:latin typeface="Gilroy" panose="00000300000000000000" pitchFamily="2" charset="-52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60557" marR="60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33080"/>
                  </a:ext>
                </a:extLst>
              </a:tr>
              <a:tr h="544745">
                <a:tc rowSpan="2">
                  <a:txBody>
                    <a:bodyPr vert="horz" wrap="square"/>
                    <a:lstStyle/>
                    <a:p>
                      <a:pPr marL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kern="100">
                          <a:solidFill>
                            <a:schemeClr val="tx1"/>
                          </a:solidFill>
                          <a:effectLst/>
                          <a:latin typeface="Gilroy" panose="00000300000000000000" pitchFamily="2" charset="-52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00">
                          <a:solidFill>
                            <a:schemeClr val="tx1"/>
                          </a:solidFill>
                          <a:effectLst/>
                          <a:latin typeface="Gilroy" panose="00000300000000000000" pitchFamily="2" charset="-52"/>
                          <a:cs typeface="Arial" panose="020b0604020202020204" pitchFamily="34" charset="0"/>
                        </a:rPr>
                        <a:t>5-6 классы</a:t>
                      </a:r>
                    </a:p>
                  </a:txBody>
                  <a:tcPr marL="60557" marR="605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vert="horz" wrap="square"/>
                    <a:lstStyle/>
                    <a:p>
                      <a:pPr marL="0"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00">
                          <a:solidFill>
                            <a:schemeClr val="tx1"/>
                          </a:solidFill>
                          <a:effectLst/>
                          <a:latin typeface="Gilroy" panose="00000300000000000000" pitchFamily="2" charset="-52"/>
                          <a:cs typeface="Arial" panose="020b0604020202020204" pitchFamily="34" charset="0"/>
                        </a:rPr>
                        <a:t>Сетевая программа:</a:t>
                      </a:r>
                    </a:p>
                    <a:p>
                      <a:pPr marL="0"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00">
                          <a:solidFill>
                            <a:schemeClr val="tx1"/>
                          </a:solidFill>
                          <a:effectLst/>
                          <a:latin typeface="Gilroy" panose="00000300000000000000" pitchFamily="2" charset="-52"/>
                          <a:cs typeface="Arial" panose="020b0604020202020204" pitchFamily="34" charset="0"/>
                        </a:rPr>
                        <a:t>– Муниципальное образование – Фонд «Золотое сечение»</a:t>
                      </a:r>
                    </a:p>
                  </a:txBody>
                  <a:tcPr marL="60557" marR="60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191714"/>
                  </a:ext>
                </a:extLst>
              </a:tr>
              <a:tr h="719887">
                <a:tc vMerge="1">
                  <a:txBody>
                    <a:bodyPr vert="horz" wrap="square"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900" kern="100">
                          <a:effectLst/>
                        </a:rPr>
                        <a:t>5-6 классы</a:t>
                      </a:r>
                      <a:endParaRPr lang="ru-RU" sz="700" kern="100">
                        <a:effectLst/>
                        <a:latin typeface="Aptos" panose="02110004020202020204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45418" marR="45418" marT="0" marB="0"/>
                </a:tc>
                <a:tc>
                  <a:txBody>
                    <a:bodyPr vert="horz" wrap="square"/>
                    <a:lstStyle/>
                    <a:p>
                      <a:pPr marL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kern="100">
                          <a:solidFill>
                            <a:schemeClr val="tx1"/>
                          </a:solidFill>
                          <a:effectLst/>
                          <a:latin typeface="Gilroy" panose="00000300000000000000" pitchFamily="2" charset="-52"/>
                          <a:cs typeface="Arial" panose="020b0604020202020204" pitchFamily="34" charset="0"/>
                        </a:rPr>
                        <a:t>ДОП «Олимпиадная математика: муниципальный этап» для обучающихся 5-6 классов</a:t>
                      </a:r>
                      <a:endParaRPr lang="ru-RU" sz="1800" b="0" kern="100">
                        <a:solidFill>
                          <a:schemeClr val="tx1"/>
                        </a:solidFill>
                        <a:effectLst/>
                        <a:latin typeface="Gilroy" panose="00000300000000000000" pitchFamily="2" charset="-52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60557" marR="60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kern="100">
                          <a:solidFill>
                            <a:schemeClr val="tx1"/>
                          </a:solidFill>
                          <a:effectLst/>
                          <a:latin typeface="Gilroy" panose="00000300000000000000" pitchFamily="2" charset="-52"/>
                          <a:cs typeface="Arial" panose="020b0604020202020204" pitchFamily="34" charset="0"/>
                        </a:rPr>
                        <a:t>Программа повышения квалификации</a:t>
                      </a:r>
                      <a:endParaRPr lang="ru-RU" sz="1800" b="0" kern="100">
                        <a:solidFill>
                          <a:schemeClr val="tx1"/>
                        </a:solidFill>
                        <a:effectLst/>
                        <a:latin typeface="Gilroy" panose="00000300000000000000" pitchFamily="2" charset="-52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60557" marR="60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918263"/>
                  </a:ext>
                </a:extLst>
              </a:tr>
              <a:tr h="792480">
                <a:tc rowSpan="2">
                  <a:txBody>
                    <a:bodyPr vert="horz" wrap="square"/>
                    <a:lstStyle/>
                    <a:p>
                      <a:pPr marL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kern="100">
                          <a:solidFill>
                            <a:schemeClr val="tx1"/>
                          </a:solidFill>
                          <a:effectLst/>
                          <a:latin typeface="Gilroy" panose="00000300000000000000" pitchFamily="2" charset="-52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00">
                          <a:solidFill>
                            <a:schemeClr val="tx1"/>
                          </a:solidFill>
                          <a:effectLst/>
                          <a:latin typeface="Gilroy" panose="00000300000000000000" pitchFamily="2" charset="-52"/>
                          <a:cs typeface="Arial" panose="020b0604020202020204" pitchFamily="34" charset="0"/>
                        </a:rPr>
                        <a:t>7 классы </a:t>
                      </a:r>
                    </a:p>
                  </a:txBody>
                  <a:tcPr marL="60557" marR="605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vert="horz" wrap="square"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00">
                          <a:solidFill>
                            <a:schemeClr val="tx1"/>
                          </a:solidFill>
                          <a:effectLst/>
                          <a:latin typeface="Gilroy" panose="00000300000000000000" pitchFamily="2" charset="-52"/>
                          <a:cs typeface="Arial" panose="020b0604020202020204" pitchFamily="34" charset="0"/>
                        </a:rPr>
                        <a:t>Сетевая программа: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00">
                          <a:solidFill>
                            <a:schemeClr val="tx1"/>
                          </a:solidFill>
                          <a:effectLst/>
                          <a:latin typeface="Gilroy" panose="00000300000000000000" pitchFamily="2" charset="-52"/>
                          <a:cs typeface="Arial" panose="020b0604020202020204" pitchFamily="34" charset="0"/>
                        </a:rPr>
                        <a:t>– Фонд «Золотое сечение» – ОЦ «Сириус»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00">
                          <a:solidFill>
                            <a:schemeClr val="tx1"/>
                          </a:solidFill>
                          <a:effectLst/>
                          <a:latin typeface="Gilroy" panose="00000300000000000000" pitchFamily="2" charset="-52"/>
                          <a:cs typeface="Arial" panose="020b0604020202020204" pitchFamily="34" charset="0"/>
                        </a:rPr>
                        <a:t>– Муниципальное образование</a:t>
                      </a:r>
                      <a:endParaRPr lang="ru-RU" sz="1800" b="1" kern="100">
                        <a:solidFill>
                          <a:schemeClr val="tx1"/>
                        </a:solidFill>
                        <a:effectLst/>
                        <a:latin typeface="Gilroy" panose="00000300000000000000" pitchFamily="2" charset="-52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60557" marR="60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146166"/>
                  </a:ext>
                </a:extLst>
              </a:tr>
              <a:tr h="827363">
                <a:tc vMerge="1">
                  <a:txBody>
                    <a:bodyPr vert="horz" wrap="square"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900" kern="100">
                          <a:effectLst/>
                        </a:rPr>
                        <a:t>7 классы </a:t>
                      </a:r>
                      <a:endParaRPr lang="ru-RU" sz="700" kern="100">
                        <a:effectLst/>
                        <a:latin typeface="Aptos" panose="02110004020202020204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45418" marR="45418" marT="0" marB="0"/>
                </a:tc>
                <a:tc>
                  <a:txBody>
                    <a:bodyPr vert="horz" wrap="square"/>
                    <a:lstStyle/>
                    <a:p>
                      <a:pPr marL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kern="100">
                          <a:solidFill>
                            <a:schemeClr val="tx1"/>
                          </a:solidFill>
                          <a:effectLst/>
                          <a:latin typeface="Gilroy" panose="00000300000000000000" pitchFamily="2" charset="-52"/>
                          <a:cs typeface="Arial" panose="020b0604020202020204" pitchFamily="34" charset="0"/>
                        </a:rPr>
                        <a:t>ДОП с применением ДОТ «Математика: углубленный уровень» для обучающихся 7-х классов</a:t>
                      </a:r>
                      <a:endParaRPr lang="ru-RU" sz="1800" b="0" kern="100">
                        <a:solidFill>
                          <a:schemeClr val="tx1"/>
                        </a:solidFill>
                        <a:effectLst/>
                        <a:latin typeface="Gilroy" panose="00000300000000000000" pitchFamily="2" charset="-52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60557" marR="60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kern="100">
                          <a:solidFill>
                            <a:schemeClr val="tx1"/>
                          </a:solidFill>
                          <a:effectLst/>
                          <a:latin typeface="Gilroy" panose="00000300000000000000" pitchFamily="2" charset="-52"/>
                          <a:cs typeface="Arial" panose="020b0604020202020204" pitchFamily="34" charset="0"/>
                        </a:rPr>
                        <a:t>Программа повышения квалификации</a:t>
                      </a:r>
                      <a:endParaRPr lang="ru-RU" sz="1800" b="0" kern="100">
                        <a:solidFill>
                          <a:schemeClr val="tx1"/>
                        </a:solidFill>
                        <a:effectLst/>
                        <a:latin typeface="Gilroy" panose="00000300000000000000" pitchFamily="2" charset="-52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60557" marR="60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223232"/>
                  </a:ext>
                </a:extLst>
              </a:tr>
              <a:tr h="544745">
                <a:tc rowSpan="2">
                  <a:txBody>
                    <a:bodyPr vert="horz" wrap="square"/>
                    <a:lstStyle/>
                    <a:p>
                      <a:pPr marL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kern="100">
                          <a:solidFill>
                            <a:schemeClr val="tx1"/>
                          </a:solidFill>
                          <a:effectLst/>
                          <a:latin typeface="Gilroy" panose="00000300000000000000" pitchFamily="2" charset="-52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00">
                          <a:solidFill>
                            <a:schemeClr val="tx1"/>
                          </a:solidFill>
                          <a:effectLst/>
                          <a:latin typeface="Gilroy" panose="00000300000000000000" pitchFamily="2" charset="-52"/>
                          <a:cs typeface="Arial" panose="020b0604020202020204" pitchFamily="34" charset="0"/>
                        </a:rPr>
                        <a:t>8 классы</a:t>
                      </a:r>
                    </a:p>
                  </a:txBody>
                  <a:tcPr marL="60557" marR="605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vert="horz" wrap="square"/>
                    <a:lstStyle/>
                    <a:p>
                      <a:pPr marL="0"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00">
                          <a:solidFill>
                            <a:schemeClr val="tx1"/>
                          </a:solidFill>
                          <a:effectLst/>
                          <a:latin typeface="Gilroy" panose="00000300000000000000" pitchFamily="2" charset="-52"/>
                          <a:cs typeface="Arial" panose="020b0604020202020204" pitchFamily="34" charset="0"/>
                        </a:rPr>
                        <a:t>Сетевая программа:</a:t>
                      </a:r>
                    </a:p>
                    <a:p>
                      <a:pPr marL="0"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00">
                          <a:solidFill>
                            <a:schemeClr val="tx1"/>
                          </a:solidFill>
                          <a:effectLst/>
                          <a:latin typeface="Gilroy" panose="00000300000000000000" pitchFamily="2" charset="-52"/>
                          <a:cs typeface="Arial" panose="020b0604020202020204" pitchFamily="34" charset="0"/>
                        </a:rPr>
                        <a:t>– Муниципальное образование – Фонд «Золотое сечение»</a:t>
                      </a:r>
                      <a:endParaRPr lang="ru-RU" sz="1800" b="1" kern="100">
                        <a:solidFill>
                          <a:schemeClr val="tx1"/>
                        </a:solidFill>
                        <a:effectLst/>
                        <a:latin typeface="Gilroy" panose="00000300000000000000" pitchFamily="2" charset="-52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60557" marR="60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142838"/>
                  </a:ext>
                </a:extLst>
              </a:tr>
              <a:tr h="719887">
                <a:tc vMerge="1">
                  <a:txBody>
                    <a:bodyPr vert="horz" wrap="square"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900" kern="100">
                          <a:effectLst/>
                        </a:rPr>
                        <a:t>8 классы</a:t>
                      </a:r>
                      <a:endParaRPr lang="ru-RU" sz="700" kern="100">
                        <a:effectLst/>
                        <a:latin typeface="Aptos" panose="02110004020202020204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45418" marR="45418" marT="0" marB="0"/>
                </a:tc>
                <a:tc>
                  <a:txBody>
                    <a:bodyPr vert="horz" wrap="square"/>
                    <a:lstStyle/>
                    <a:p>
                      <a:pPr marL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kern="100">
                          <a:solidFill>
                            <a:schemeClr val="tx1"/>
                          </a:solidFill>
                          <a:effectLst/>
                          <a:latin typeface="Gilroy" panose="00000300000000000000" pitchFamily="2" charset="-52"/>
                          <a:cs typeface="Arial" panose="020b0604020202020204" pitchFamily="34" charset="0"/>
                        </a:rPr>
                        <a:t>ДОП «Олимпиадная математика: муниципальный этап» для обучающихся 8 классов</a:t>
                      </a:r>
                      <a:endParaRPr lang="ru-RU" sz="1800" b="0" kern="100">
                        <a:solidFill>
                          <a:schemeClr val="tx1"/>
                        </a:solidFill>
                        <a:effectLst/>
                        <a:latin typeface="Gilroy" panose="00000300000000000000" pitchFamily="2" charset="-52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60557" marR="60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kern="100">
                          <a:solidFill>
                            <a:schemeClr val="tx1"/>
                          </a:solidFill>
                          <a:effectLst/>
                          <a:latin typeface="Gilroy" panose="00000300000000000000" pitchFamily="2" charset="-52"/>
                          <a:cs typeface="Arial" panose="020b0604020202020204" pitchFamily="34" charset="0"/>
                        </a:rPr>
                        <a:t>Программа повышения квалификации</a:t>
                      </a:r>
                      <a:endParaRPr lang="ru-RU" sz="1800" b="0" kern="100">
                        <a:solidFill>
                          <a:schemeClr val="tx1"/>
                        </a:solidFill>
                        <a:effectLst/>
                        <a:latin typeface="Gilroy" panose="00000300000000000000" pitchFamily="2" charset="-52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60557" marR="60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078984"/>
                  </a:ext>
                </a:extLst>
              </a:tr>
            </a:tbl>
          </a:graphicData>
        </a:graphic>
      </p:graphicFrame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E855F4F-8924-4DA2-8858-C14337AF8AD2}"/>
              </a:ext>
            </a:extLst>
          </p:cNvPr>
          <p:cNvGrpSpPr/>
          <p:nvPr/>
        </p:nvGrpSpPr>
        <p:grpSpPr>
          <a:xfrm>
            <a:off x="1632857" y="278137"/>
            <a:ext cx="10227670" cy="6362996"/>
            <a:chOff x="1632857" y="278137"/>
            <a:chExt cx="10227670" cy="6362996"/>
          </a:xfrm>
        </p:grpSpPr>
        <p:pic>
          <p:nvPicPr>
            <p:cNvPr id="12" name="Рисунок 11" descr="Изображение выглядит как Шрифт, символ, логотип,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0E8A5C8E-B2A3-403B-8463-C6F3D170D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7097" y="278137"/>
              <a:ext cx="1446338" cy="668071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6084E415-9D01-4A9A-BF7C-C1755DE62DD9}"/>
                </a:ext>
              </a:extLst>
            </p:cNvPr>
            <p:cNvCxnSpPr/>
            <p:nvPr/>
          </p:nvCxnSpPr>
          <p:spPr>
            <a:xfrm>
              <a:off x="1632857" y="363202"/>
              <a:ext cx="8599592" cy="0"/>
            </a:xfrm>
            <a:prstGeom prst="line">
              <a:avLst/>
            </a:prstGeom>
            <a:ln w="19050">
              <a:solidFill>
                <a:srgbClr val="AF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C2A54654-4CA5-46FE-B2DF-F9C8BEC49667}"/>
                </a:ext>
              </a:extLst>
            </p:cNvPr>
            <p:cNvCxnSpPr/>
            <p:nvPr/>
          </p:nvCxnSpPr>
          <p:spPr>
            <a:xfrm flipH="1" flipV="1">
              <a:off x="11833435" y="1156996"/>
              <a:ext cx="1" cy="5198728"/>
            </a:xfrm>
            <a:prstGeom prst="line">
              <a:avLst/>
            </a:prstGeom>
            <a:ln w="19050">
              <a:solidFill>
                <a:srgbClr val="AF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3">
              <a:extLst>
                <a:ext uri="{FF2B5EF4-FFF2-40B4-BE49-F238E27FC236}">
                  <a16:creationId xmlns:a16="http://schemas.microsoft.com/office/drawing/2014/main" id="{721810C1-0EEB-45C7-AC49-FF46069EDDB5}"/>
                </a:ext>
              </a:extLst>
            </p:cNvPr>
            <p:cNvSpPr txBox="1"/>
            <p:nvPr/>
          </p:nvSpPr>
          <p:spPr>
            <a:xfrm>
              <a:off x="10232463" y="6432999"/>
              <a:ext cx="1628064" cy="2081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1867"/>
                </a:lnSpc>
                <a:defRPr sz="800" b="1">
                  <a:solidFill>
                    <a:srgbClr val="AF955C"/>
                  </a:solidFill>
                  <a:latin typeface="Montserrat" pitchFamily="2" charset="-52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err="1"/>
                <a:t>Екатеринбург 202</a:t>
              </a:r>
              <a:r>
                <a:rPr lang="ru-RU"/>
                <a:t>5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475737"/>
      </p:ext>
    </p:extLst>
  </p:cSld>
  <p:clrMapOvr>
    <a:masterClrMapping/>
  </p:clrMapOvr>
  <p:transition>
    <p:push dir="u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4DE638E-5373-F77B-4924-CDC99E747D02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1D887F-6251-BDC0-7FB4-8CEAD58D1EE8}"/>
              </a:ext>
            </a:extLst>
          </p:cNvPr>
          <p:cNvSpPr txBox="1"/>
          <p:nvPr/>
        </p:nvSpPr>
        <p:spPr>
          <a:xfrm>
            <a:off x="542052" y="740702"/>
            <a:ext cx="65406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>
                <a:solidFill>
                  <a:srgbClr val="AF955C"/>
                </a:solidFill>
                <a:latin typeface="Gilroy" panose="00000300000000000000" pitchFamily="2" charset="-52"/>
                <a:cs typeface="Arial"/>
              </a:rPr>
              <a:t>Модель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EAA2B3-DC34-8A98-1046-FD5581782E2E}"/>
              </a:ext>
            </a:extLst>
          </p:cNvPr>
          <p:cNvSpPr txBox="1"/>
          <p:nvPr/>
        </p:nvSpPr>
        <p:spPr>
          <a:xfrm>
            <a:off x="542052" y="1727547"/>
            <a:ext cx="2991613" cy="54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>
              <a:lnSpc>
                <a:spcPct val="107000"/>
              </a:lnSpc>
            </a:pPr>
            <a:r>
              <a:rPr lang="ru-RU" sz="1400" b="1" kern="100">
                <a:solidFill>
                  <a:srgbClr val="005380"/>
                </a:solidFill>
                <a:latin typeface="Gilroy" panose="00000300000000000000" pitchFamily="2" charset="-52"/>
                <a:cs typeface="Arial" panose="020b0604020202020204" pitchFamily="34" charset="0"/>
              </a:rPr>
              <a:t>Фонд «Золотое сечение» предлагает</a:t>
            </a:r>
            <a:endParaRPr lang="ru-RU" sz="1400" b="1" kern="100">
              <a:solidFill>
                <a:srgbClr val="005380"/>
              </a:solidFill>
              <a:latin typeface="Gilroy" panose="00000300000000000000" pitchFamily="2" charset="-52"/>
              <a:ea typeface="Aptos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98FFB8-37BC-8CEA-9FDD-91F543A6606B}"/>
              </a:ext>
            </a:extLst>
          </p:cNvPr>
          <p:cNvSpPr txBox="1"/>
          <p:nvPr/>
        </p:nvSpPr>
        <p:spPr>
          <a:xfrm>
            <a:off x="4289884" y="1727547"/>
            <a:ext cx="3085897" cy="54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>
              <a:lnSpc>
                <a:spcPct val="107000"/>
              </a:lnSpc>
            </a:pPr>
            <a:r>
              <a:rPr lang="ru-RU" sz="1400" b="1" kern="100">
                <a:solidFill>
                  <a:srgbClr val="005380"/>
                </a:solidFill>
                <a:latin typeface="Gilroy" panose="00000300000000000000" pitchFamily="2" charset="-52"/>
                <a:cs typeface="Arial" panose="020b0604020202020204" pitchFamily="34" charset="0"/>
              </a:rPr>
              <a:t>Муниципалитет</a:t>
            </a:r>
          </a:p>
          <a:p>
            <a:pPr marL="609585">
              <a:lnSpc>
                <a:spcPct val="107000"/>
              </a:lnSpc>
            </a:pPr>
            <a:r>
              <a:rPr lang="ru-RU" sz="1400" b="1" kern="100">
                <a:solidFill>
                  <a:srgbClr val="005380"/>
                </a:solidFill>
                <a:latin typeface="Gilroy" panose="00000300000000000000" pitchFamily="2" charset="-52"/>
                <a:cs typeface="Arial" panose="020b0604020202020204" pitchFamily="34" charset="0"/>
              </a:rPr>
              <a:t>получает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B65C88-C96C-B4E1-007F-90C042E15CC3}"/>
              </a:ext>
            </a:extLst>
          </p:cNvPr>
          <p:cNvSpPr txBox="1"/>
          <p:nvPr/>
        </p:nvSpPr>
        <p:spPr>
          <a:xfrm>
            <a:off x="8132000" y="1727547"/>
            <a:ext cx="2712801" cy="54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>
              <a:lnSpc>
                <a:spcPct val="107000"/>
              </a:lnSpc>
            </a:pPr>
            <a:r>
              <a:rPr lang="ru-RU" sz="1400" b="1" kern="100">
                <a:solidFill>
                  <a:srgbClr val="005380"/>
                </a:solidFill>
                <a:latin typeface="Gilroy" panose="00000300000000000000" pitchFamily="2" charset="-52"/>
                <a:cs typeface="Arial" panose="020b0604020202020204" pitchFamily="34" charset="0"/>
              </a:rPr>
              <a:t>Педагог </a:t>
            </a:r>
          </a:p>
          <a:p>
            <a:pPr marL="609585">
              <a:lnSpc>
                <a:spcPct val="107000"/>
              </a:lnSpc>
            </a:pPr>
            <a:r>
              <a:rPr lang="ru-RU" sz="1400" b="1" kern="100">
                <a:solidFill>
                  <a:srgbClr val="005380"/>
                </a:solidFill>
                <a:latin typeface="Gilroy" panose="00000300000000000000" pitchFamily="2" charset="-52"/>
                <a:cs typeface="Arial" panose="020b0604020202020204" pitchFamily="34" charset="0"/>
              </a:rPr>
              <a:t>приобретает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75242D-E569-F0FA-B9D6-AF8307FE0F20}"/>
              </a:ext>
            </a:extLst>
          </p:cNvPr>
          <p:cNvSpPr txBox="1"/>
          <p:nvPr/>
        </p:nvSpPr>
        <p:spPr>
          <a:xfrm>
            <a:off x="583560" y="2481466"/>
            <a:ext cx="3240000" cy="320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Дополнительная общеразвивающая программа + УМК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Вебинары от разработчика программы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Программа повышения квалификации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Стажировка в ЗОЦ «Таватуй» с тренерами сборной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Интенсив для обучающихся из МО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09ABC0-5FC3-F01A-DEAA-C7A73F06B380}"/>
              </a:ext>
            </a:extLst>
          </p:cNvPr>
          <p:cNvSpPr txBox="1"/>
          <p:nvPr/>
        </p:nvSpPr>
        <p:spPr>
          <a:xfrm>
            <a:off x="4248069" y="2481466"/>
            <a:ext cx="3240000" cy="3666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Подготовленный педагог 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Повышение качества математического образования в МО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Модель организации в муниципалитете кружкового движения по олимпиадной математике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Выполнение показателей Комплексного плана 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Подключение к проекту «ОлимпАктив»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C1FEDF-01C3-DF7B-9187-A974B173E691}"/>
              </a:ext>
            </a:extLst>
          </p:cNvPr>
          <p:cNvSpPr txBox="1"/>
          <p:nvPr/>
        </p:nvSpPr>
        <p:spPr>
          <a:xfrm>
            <a:off x="8132000" y="2481466"/>
            <a:ext cx="3240000" cy="3896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Знания методики олимпиадной подготовки к муниципальному этапу ВсОШ</a:t>
            </a:r>
            <a:endParaRPr lang="ru-RU" sz="1400" b="1">
              <a:latin typeface="Gilroy" panose="00000300000000000000" pitchFamily="2" charset="-52"/>
              <a:cs typeface="Arial"/>
            </a:endParaRP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Методические материалы, приемы работы 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Приобретение новых профессиональных компетенций + удостоверение ПК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Стажировка в ЗОЦ «Таватуй», общение в профессиональном сообществе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1400" b="1">
                <a:latin typeface="Gilroy" panose="00000300000000000000" pitchFamily="2" charset="-52"/>
                <a:cs typeface="Arial"/>
              </a:rPr>
              <a:t>Мотивированные к участию во ВсОШ школьники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C1A5078-0B8C-ED33-822E-4C601C9AA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3560" y="1727547"/>
            <a:ext cx="462492" cy="46249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6D1E66D-26BF-3DB8-2A4A-C4AF03EEC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48069" y="1727547"/>
            <a:ext cx="511899" cy="48732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8BD7930-C77F-4553-4ABD-4751C8355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32000" y="1727547"/>
            <a:ext cx="456537" cy="41088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45E9DB5-47FD-492F-91E8-D83E960579EC}"/>
              </a:ext>
            </a:extLst>
          </p:cNvPr>
          <p:cNvGrpSpPr/>
          <p:nvPr/>
        </p:nvGrpSpPr>
        <p:grpSpPr>
          <a:xfrm>
            <a:off x="1632857" y="278137"/>
            <a:ext cx="10227670" cy="6362996"/>
            <a:chOff x="1632857" y="278137"/>
            <a:chExt cx="10227670" cy="6362996"/>
          </a:xfrm>
        </p:grpSpPr>
        <p:pic>
          <p:nvPicPr>
            <p:cNvPr id="24" name="Рисунок 23" descr="Изображение выглядит как Шрифт, символ, логотип,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183CAE18-D488-48FD-B6C6-F8CF5928A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7097" y="278137"/>
              <a:ext cx="1446338" cy="668071"/>
            </a:xfrm>
            <a:prstGeom prst="rect">
              <a:avLst/>
            </a:prstGeom>
          </p:spPr>
        </p:pic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F2A76354-51ED-4169-AC21-8CD92107819F}"/>
                </a:ext>
              </a:extLst>
            </p:cNvPr>
            <p:cNvCxnSpPr/>
            <p:nvPr/>
          </p:nvCxnSpPr>
          <p:spPr>
            <a:xfrm>
              <a:off x="1632857" y="363202"/>
              <a:ext cx="8599592" cy="0"/>
            </a:xfrm>
            <a:prstGeom prst="line">
              <a:avLst/>
            </a:prstGeom>
            <a:ln w="19050">
              <a:solidFill>
                <a:srgbClr val="AF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43BB3547-DE1F-411E-9085-06E400CB5D19}"/>
                </a:ext>
              </a:extLst>
            </p:cNvPr>
            <p:cNvCxnSpPr/>
            <p:nvPr/>
          </p:nvCxnSpPr>
          <p:spPr>
            <a:xfrm flipH="1" flipV="1">
              <a:off x="11833435" y="1156996"/>
              <a:ext cx="1" cy="5198728"/>
            </a:xfrm>
            <a:prstGeom prst="line">
              <a:avLst/>
            </a:prstGeom>
            <a:ln w="19050">
              <a:solidFill>
                <a:srgbClr val="AF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3">
              <a:extLst>
                <a:ext uri="{FF2B5EF4-FFF2-40B4-BE49-F238E27FC236}">
                  <a16:creationId xmlns:a16="http://schemas.microsoft.com/office/drawing/2014/main" id="{BE9F9E30-D57D-447E-93C7-E241BCB68D89}"/>
                </a:ext>
              </a:extLst>
            </p:cNvPr>
            <p:cNvSpPr txBox="1"/>
            <p:nvPr/>
          </p:nvSpPr>
          <p:spPr>
            <a:xfrm>
              <a:off x="10232463" y="6432999"/>
              <a:ext cx="1628064" cy="2081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1867"/>
                </a:lnSpc>
                <a:defRPr sz="800" b="1">
                  <a:solidFill>
                    <a:srgbClr val="AF955C"/>
                  </a:solidFill>
                  <a:latin typeface="Montserrat" pitchFamily="2" charset="-52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err="1"/>
                <a:t>Екатеринбург 202</a:t>
              </a:r>
              <a:r>
                <a:rPr lang="ru-RU"/>
                <a:t>5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5203631"/>
      </p:ext>
    </p:extLst>
  </p:cSld>
  <p:clrMapOvr>
    <a:masterClrMapping/>
  </p:clrMapOvr>
  <p:transition>
    <p:push dir="u"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392</Paragraphs>
  <Slides>33</Slides>
  <Notes>5</Notes>
  <TotalTime>3267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baseType="lpstr" size="47">
      <vt:lpstr>Arial</vt:lpstr>
      <vt:lpstr>Aptos Display</vt:lpstr>
      <vt:lpstr>Aptos</vt:lpstr>
      <vt:lpstr>Montserrat</vt:lpstr>
      <vt:lpstr>Gilroy</vt:lpstr>
      <vt:lpstr>Calibri Light</vt:lpstr>
      <vt:lpstr>Calibri</vt:lpstr>
      <vt:lpstr>Times New Roman</vt:lpstr>
      <vt:lpstr>Gilroy Black</vt:lpstr>
      <vt:lpstr>Montserrat SemiBold</vt:lpstr>
      <vt:lpstr>Montserrat ExtraBold</vt:lpstr>
      <vt:lpstr>Arial Black</vt:lpstr>
      <vt:lpstr>Montserrat Medium</vt:lpstr>
      <vt:lpstr>Тема Office</vt:lpstr>
      <vt:lpstr>Рабочее совещание по вопросам работы с талантами в муниципалитетах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ПРОГРАММА ПОВЫШЕНИЯ КВАЛИФИКАЦИИ «ОРГАНИЗАЦИЯ ОЛИМПИАДНОЙ ПОДГОТОВКИ ПО ОСНОВАМ БЕЗОПАСНОСТИ И ЗАЩИТЫ РОДИНЫ В ШКОЛЕ»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«ОлимпАктив» –</dc:title>
  <dc:creator>Анастасия Горбовская</dc:creator>
  <cp:lastModifiedBy>Ирина Робертавна</cp:lastModifiedBy>
  <cp:revision>163</cp:revision>
  <dcterms:created xsi:type="dcterms:W3CDTF">2024-08-02T05:43:51Z</dcterms:created>
  <dcterms:modified xsi:type="dcterms:W3CDTF">2025-10-07T14:02:28Z</dcterms:modified>
</cp:coreProperties>
</file>